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  <p:sldMasterId id="2147483960" r:id="rId2"/>
  </p:sldMasterIdLst>
  <p:handoutMasterIdLst>
    <p:handoutMasterId r:id="rId35"/>
  </p:handoutMasterIdLst>
  <p:sldIdLst>
    <p:sldId id="288" r:id="rId3"/>
    <p:sldId id="303" r:id="rId4"/>
    <p:sldId id="286" r:id="rId5"/>
    <p:sldId id="285" r:id="rId6"/>
    <p:sldId id="289" r:id="rId7"/>
    <p:sldId id="312" r:id="rId8"/>
    <p:sldId id="309" r:id="rId9"/>
    <p:sldId id="290" r:id="rId10"/>
    <p:sldId id="291" r:id="rId11"/>
    <p:sldId id="292" r:id="rId12"/>
    <p:sldId id="307" r:id="rId13"/>
    <p:sldId id="308" r:id="rId14"/>
    <p:sldId id="322" r:id="rId15"/>
    <p:sldId id="293" r:id="rId16"/>
    <p:sldId id="294" r:id="rId17"/>
    <p:sldId id="295" r:id="rId18"/>
    <p:sldId id="310" r:id="rId19"/>
    <p:sldId id="296" r:id="rId20"/>
    <p:sldId id="297" r:id="rId21"/>
    <p:sldId id="311" r:id="rId22"/>
    <p:sldId id="304" r:id="rId23"/>
    <p:sldId id="313" r:id="rId24"/>
    <p:sldId id="314" r:id="rId25"/>
    <p:sldId id="315" r:id="rId26"/>
    <p:sldId id="316" r:id="rId27"/>
    <p:sldId id="321" r:id="rId28"/>
    <p:sldId id="317" r:id="rId29"/>
    <p:sldId id="318" r:id="rId30"/>
    <p:sldId id="319" r:id="rId31"/>
    <p:sldId id="320" r:id="rId32"/>
    <p:sldId id="306" r:id="rId33"/>
    <p:sldId id="305" r:id="rId34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A4827-9A6C-4D78-AF8F-7D707950FCFB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A24FB-AEEB-4A5C-9D37-76392DC9A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17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ransition spd="slow">
    <p:split dir="in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6FAFB4-B547-424F-BECE-C00D8815F8F8}" type="datetimeFigureOut">
              <a:rPr lang="en-US" smtClean="0"/>
              <a:pPr/>
              <a:t>7/13/2024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B5FADC2-A72C-4555-9306-4D9FC02B70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slow">
    <p:split dir="in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194" y="304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ne-NP" sz="2400" dirty="0">
                <a:cs typeface="Kalimati" panose="00000400000000000000" pitchFamily="2"/>
              </a:rPr>
              <a:t>जिल्ला प्रशासन कार्यालय, कालीकोटबाट </a:t>
            </a:r>
            <a:br>
              <a:rPr lang="ne-NP" sz="2400" dirty="0">
                <a:cs typeface="Kalimati" panose="00000400000000000000" pitchFamily="2"/>
              </a:rPr>
            </a:br>
            <a:r>
              <a:rPr lang="ne-NP" sz="2400" dirty="0">
                <a:cs typeface="Kalimati" panose="00000400000000000000" pitchFamily="2"/>
              </a:rPr>
              <a:t>आ.व.२०८०।०८१ मा सम्पादन भएका कार्यहरुको विवरण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e-NP" dirty="0" smtClean="0"/>
          </a:p>
          <a:p>
            <a:pPr marL="0" indent="0" algn="ctr">
              <a:buNone/>
            </a:pPr>
            <a:endParaRPr lang="ne-NP" dirty="0"/>
          </a:p>
          <a:p>
            <a:pPr marL="0" indent="0" algn="ctr">
              <a:buNone/>
            </a:pPr>
            <a:endParaRPr lang="ne-NP" dirty="0" smtClean="0"/>
          </a:p>
          <a:p>
            <a:pPr marL="0" indent="0" algn="ctr">
              <a:buNone/>
            </a:pPr>
            <a:endParaRPr lang="ne-NP" dirty="0"/>
          </a:p>
          <a:p>
            <a:pPr marL="0" indent="0" algn="ctr">
              <a:buNone/>
            </a:pPr>
            <a:endParaRPr lang="ne-NP" dirty="0" smtClean="0"/>
          </a:p>
          <a:p>
            <a:pPr marL="0" indent="0" algn="ctr">
              <a:buNone/>
            </a:pPr>
            <a:endParaRPr lang="ne-NP" dirty="0"/>
          </a:p>
          <a:p>
            <a:pPr marL="0" indent="0" algn="ctr">
              <a:buNone/>
            </a:pPr>
            <a:endParaRPr lang="ne-NP" sz="1800" dirty="0" smtClean="0"/>
          </a:p>
          <a:p>
            <a:pPr marL="0" indent="0" algn="ctr">
              <a:buNone/>
            </a:pPr>
            <a:endParaRPr lang="ne-NP" sz="1800" dirty="0"/>
          </a:p>
          <a:p>
            <a:pPr marL="0" indent="0" algn="ctr">
              <a:buNone/>
            </a:pPr>
            <a:endParaRPr lang="ne-NP" sz="1800" dirty="0" smtClean="0"/>
          </a:p>
          <a:p>
            <a:pPr marL="0" indent="0" algn="ctr">
              <a:buNone/>
            </a:pPr>
            <a:r>
              <a:rPr lang="ne-NP" sz="1800" dirty="0" smtClean="0">
                <a:solidFill>
                  <a:srgbClr val="FF0000"/>
                </a:solidFill>
              </a:rPr>
              <a:t>नेपाल सरकार</a:t>
            </a:r>
          </a:p>
          <a:p>
            <a:pPr marL="0" indent="0" algn="ctr">
              <a:buNone/>
            </a:pPr>
            <a:r>
              <a:rPr lang="ne-NP" sz="1800" dirty="0" smtClean="0">
                <a:solidFill>
                  <a:srgbClr val="FF0000"/>
                </a:solidFill>
              </a:rPr>
              <a:t>गृह मन्त्रालय</a:t>
            </a:r>
          </a:p>
          <a:p>
            <a:pPr marL="0" indent="0" algn="ctr">
              <a:buNone/>
            </a:pPr>
            <a:r>
              <a:rPr lang="ne-NP" sz="1800" dirty="0" smtClean="0">
                <a:solidFill>
                  <a:srgbClr val="FF0000"/>
                </a:solidFill>
              </a:rPr>
              <a:t>जिल्ला प्रशासन कार्यालय</a:t>
            </a:r>
          </a:p>
          <a:p>
            <a:pPr marL="0" indent="0" algn="ctr">
              <a:buNone/>
            </a:pPr>
            <a:r>
              <a:rPr lang="ne-NP" sz="1800" dirty="0" smtClean="0">
                <a:solidFill>
                  <a:srgbClr val="FF0000"/>
                </a:solidFill>
              </a:rPr>
              <a:t>कालीकोट</a:t>
            </a:r>
            <a:endParaRPr lang="en-US" sz="18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562600"/>
            <a:ext cx="1083411" cy="914399"/>
          </a:xfrm>
          <a:prstGeom prst="rect">
            <a:avLst/>
          </a:prstGeom>
        </p:spPr>
      </p:pic>
      <p:pic>
        <p:nvPicPr>
          <p:cNvPr id="5" name="Picture 4" descr="524x380-CDO_Ofice_photo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" y="1447800"/>
            <a:ext cx="7848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024501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41444655"/>
              </p:ext>
            </p:extLst>
          </p:nvPr>
        </p:nvGraphicFramePr>
        <p:xfrm>
          <a:off x="457199" y="304798"/>
          <a:ext cx="8382000" cy="6248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281"/>
                <a:gridCol w="4380943"/>
                <a:gridCol w="2021973"/>
                <a:gridCol w="1194803"/>
              </a:tblGrid>
              <a:tr h="988963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राजस्व</a:t>
                      </a:r>
                      <a:r>
                        <a:rPr lang="ne-NP" sz="2400" baseline="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 </a:t>
                      </a:r>
                      <a:r>
                        <a:rPr lang="ne-NP" sz="24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संकलन</a:t>
                      </a:r>
                      <a:endParaRPr lang="en-US" sz="24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</a:tr>
              <a:tr h="3945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सि.नं.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आम्दानीको स्रोत </a:t>
                      </a: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(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राजस्व</a:t>
                      </a:r>
                      <a:r>
                        <a:rPr lang="en-US" sz="2000" dirty="0" smtClean="0">
                          <a:effectLst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रकम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कैफियत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१.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राहदानी शुल्क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72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48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000।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FFF00"/>
                          </a:highlight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5489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२.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हातहतियार  ईजाजतपत्र दस्तुर</a:t>
                      </a:r>
                      <a:endParaRPr lang="en-US" sz="1800" dirty="0" smtClean="0">
                        <a:effectLst/>
                        <a:latin typeface="+mn-lt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3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200।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३.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न्यायिक दण्ड जरिवाना र जफत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50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140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anose="00000400000000000000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४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सरकारी 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सम्पत्तिको </a:t>
                      </a: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बहालवाट प्राप्त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30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000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anose="00000400000000000000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५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न्यायिक दस्तुर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highlight>
                            <a:srgbClr val="FFFF00"/>
                          </a:highlight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६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परीक्षा </a:t>
                      </a: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शुल्क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10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700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७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अन्य प्रशासनिक सेवा शुल्क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1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07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550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८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प्रशासनिक दण्ड 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जरिबाना </a:t>
                      </a: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र जफत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57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000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९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धरौटी सदरस्याहा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71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500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397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१०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बेरुजु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7402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जम्मा रकम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75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78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090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74657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  <a:gridCol w="2895600"/>
                <a:gridCol w="4343400"/>
              </a:tblGrid>
              <a:tr h="17282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dirty="0" smtClean="0">
                          <a:cs typeface="Kalimati" pitchFamily="2"/>
                        </a:rPr>
                        <a:t>क्र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r>
                        <a:rPr lang="ne-NP" sz="2400" dirty="0" smtClean="0">
                          <a:cs typeface="Kalimati" pitchFamily="2"/>
                        </a:rPr>
                        <a:t>सं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ne-NP" sz="2400" dirty="0" smtClean="0">
                        <a:cs typeface="Kalimati" pitchFamily="2"/>
                      </a:endParaRPr>
                    </a:p>
                    <a:p>
                      <a:pPr algn="ctr"/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cs typeface="Kalimati" pitchFamily="2"/>
                      </a:endParaRPr>
                    </a:p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संख्या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>
                        <a:cs typeface="Kalimati" pitchFamily="2"/>
                      </a:endParaRPr>
                    </a:p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जम्मा रकम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1472184">
                <a:tc>
                  <a:txBody>
                    <a:bodyPr/>
                    <a:lstStyle/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६२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r>
                        <a:rPr lang="en-US" sz="2400" dirty="0" smtClean="0">
                          <a:cs typeface="Kalimati" pitchFamily="2"/>
                        </a:rPr>
                        <a:t>,</a:t>
                      </a:r>
                      <a:r>
                        <a:rPr lang="ne-NP" sz="2400" dirty="0" smtClean="0">
                          <a:cs typeface="Kalimati" pitchFamily="2"/>
                        </a:rPr>
                        <a:t>१५</a:t>
                      </a:r>
                      <a:r>
                        <a:rPr lang="en-US" sz="2400" dirty="0" smtClean="0">
                          <a:cs typeface="Kalimati" pitchFamily="2"/>
                        </a:rPr>
                        <a:t>,</a:t>
                      </a:r>
                      <a:r>
                        <a:rPr lang="ne-NP" sz="2400" dirty="0" smtClean="0">
                          <a:cs typeface="Kalimati" pitchFamily="2"/>
                        </a:rPr>
                        <a:t>६८</a:t>
                      </a:r>
                      <a:r>
                        <a:rPr lang="en-US" sz="2400" dirty="0" smtClean="0">
                          <a:cs typeface="Kalimati" pitchFamily="2"/>
                        </a:rPr>
                        <a:t>,</a:t>
                      </a:r>
                      <a:r>
                        <a:rPr lang="ne-NP" sz="2400" dirty="0" smtClean="0">
                          <a:cs typeface="Kalimati" pitchFamily="2"/>
                        </a:rPr>
                        <a:t>०००।</a:t>
                      </a:r>
                      <a:r>
                        <a:rPr lang="en-US" sz="2400" dirty="0" smtClean="0">
                          <a:cs typeface="Kalimati" pitchFamily="2"/>
                        </a:rPr>
                        <a:t>-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14400" y="7620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ne-NP" sz="2800" dirty="0" smtClean="0">
                <a:cs typeface="Kalimati" pitchFamily="2"/>
              </a:rPr>
              <a:t>जीवन निर्वाह भत्ता वितरण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e-NP" sz="3200" dirty="0" smtClean="0">
                <a:cs typeface="Kalimati" pitchFamily="2"/>
              </a:rPr>
              <a:t>सवारी साधन</a:t>
            </a:r>
            <a:endParaRPr lang="en-US" sz="3200" dirty="0">
              <a:cs typeface="Kalimati" pitchFamily="2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600200"/>
          <a:ext cx="8382000" cy="259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14400"/>
                <a:gridCol w="3276600"/>
                <a:gridCol w="2095500"/>
                <a:gridCol w="2095500"/>
              </a:tblGrid>
              <a:tr h="863600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क्र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r>
                        <a:rPr lang="ne-NP" sz="2400" dirty="0" smtClean="0">
                          <a:cs typeface="Kalimati" pitchFamily="2"/>
                        </a:rPr>
                        <a:t>सं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विवरण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संख्या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कैफियत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हलुका सवारी साधन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863600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मोटरसाइकल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e-NP" sz="3200" dirty="0" smtClean="0">
                <a:cs typeface="Kalimati" pitchFamily="2"/>
              </a:rPr>
              <a:t>जिल्ला प्रशासन कार्यालयको जग्गा</a:t>
            </a:r>
            <a:endParaRPr lang="en-US" sz="3200" dirty="0">
              <a:cs typeface="Kalimati" pitchFamily="2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696200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00"/>
                <a:gridCol w="3848100"/>
              </a:tblGrid>
              <a:tr h="67056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कित्ता नं</a:t>
                      </a:r>
                      <a:r>
                        <a:rPr lang="en-US" sz="2000" dirty="0" smtClean="0">
                          <a:cs typeface="Kalimati" pitchFamily="2"/>
                        </a:rPr>
                        <a:t>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क्षेत्रफल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८३९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३५५३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८४१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४८८३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67056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जम्मा क्षेत्रफल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८४३६ </a:t>
                      </a:r>
                      <a:r>
                        <a:rPr lang="en-US" sz="2000" dirty="0" smtClean="0">
                          <a:cs typeface="Kalimati" pitchFamily="2"/>
                        </a:rPr>
                        <a:t>(</a:t>
                      </a:r>
                      <a:r>
                        <a:rPr lang="ne-NP" sz="2000" dirty="0" smtClean="0">
                          <a:cs typeface="Kalimati" pitchFamily="2"/>
                        </a:rPr>
                        <a:t>१६</a:t>
                      </a:r>
                      <a:r>
                        <a:rPr lang="en-US" sz="2000" dirty="0" smtClean="0">
                          <a:cs typeface="Kalimati" pitchFamily="2"/>
                        </a:rPr>
                        <a:t>.</a:t>
                      </a:r>
                      <a:r>
                        <a:rPr lang="ne-NP" sz="2000" dirty="0" smtClean="0">
                          <a:cs typeface="Kalimati" pitchFamily="2"/>
                        </a:rPr>
                        <a:t>६ रोपनी </a:t>
                      </a:r>
                      <a:r>
                        <a:rPr lang="en-US" sz="2000" dirty="0" smtClean="0">
                          <a:cs typeface="Kalimati" pitchFamily="2"/>
                        </a:rPr>
                        <a:t>)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2008175"/>
              </p:ext>
            </p:extLst>
          </p:nvPr>
        </p:nvGraphicFramePr>
        <p:xfrm>
          <a:off x="457200" y="304806"/>
          <a:ext cx="8458200" cy="6248391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1741394"/>
                <a:gridCol w="4229100"/>
                <a:gridCol w="2487706"/>
              </a:tblGrid>
              <a:tr h="455222">
                <a:tc gridSpan="3">
                  <a:txBody>
                    <a:bodyPr/>
                    <a:lstStyle/>
                    <a:p>
                      <a:pPr algn="ctr"/>
                      <a:r>
                        <a:rPr lang="ne-NP" dirty="0" smtClean="0">
                          <a:cs typeface="Kalimati" panose="00000400000000000000" pitchFamily="2"/>
                        </a:rPr>
                        <a:t>मुद्दा </a:t>
                      </a:r>
                      <a:r>
                        <a:rPr lang="ne-NP" baseline="0" dirty="0" smtClean="0">
                          <a:cs typeface="Kalimati" panose="00000400000000000000" pitchFamily="2"/>
                        </a:rPr>
                        <a:t>शाखा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5727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क्र.सं.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कार्यको विवरण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dirty="0" smtClean="0">
                          <a:cs typeface="Kalimati" panose="00000400000000000000" pitchFamily="2"/>
                        </a:rPr>
                        <a:t>आ.व.२०८०/०८१</a:t>
                      </a:r>
                      <a:endParaRPr lang="en-US" dirty="0" smtClean="0">
                        <a:cs typeface="Kalimati" panose="00000400000000000000" pitchFamily="2"/>
                      </a:endParaRPr>
                    </a:p>
                    <a:p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१.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अभद्र</a:t>
                      </a:r>
                      <a:r>
                        <a:rPr lang="ne-NP" baseline="0" dirty="0" smtClean="0">
                          <a:cs typeface="Kalimati" panose="00000400000000000000" pitchFamily="2"/>
                        </a:rPr>
                        <a:t> व्यवहार गरेको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६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२.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कालो बजारी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0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३.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खाद्य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0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४.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क्षतिपूर्ति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0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५.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जुवा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२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६.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हातहतियार दर्ता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0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७.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हातहतियार नवीकरण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३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८.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ठाडो उजुरी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8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९.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गत आ.व. को जिम्मेवारी सरी आएको संख्या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17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१०.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यस आ.व. मा फछर्यौट भएको मुद्दा संख्या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११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455222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११.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फैसला हुन बाँकी मुद्दाको संख्या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anose="00000400000000000000" pitchFamily="2"/>
                        </a:rPr>
                        <a:t>१४</a:t>
                      </a:r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0836309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5843771"/>
              </p:ext>
            </p:extLst>
          </p:nvPr>
        </p:nvGraphicFramePr>
        <p:xfrm>
          <a:off x="457200" y="304801"/>
          <a:ext cx="8229600" cy="609599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95400"/>
                <a:gridCol w="4191000"/>
                <a:gridCol w="2743200"/>
              </a:tblGrid>
              <a:tr h="906329">
                <a:tc gridSpan="3">
                  <a:txBody>
                    <a:bodyPr/>
                    <a:lstStyle/>
                    <a:p>
                      <a:pPr algn="ctr"/>
                      <a:endParaRPr lang="ne-NP" sz="2000" dirty="0" smtClean="0">
                        <a:cs typeface="Kalimati" pitchFamily="2"/>
                      </a:endParaRPr>
                    </a:p>
                    <a:p>
                      <a:pPr algn="ctr"/>
                      <a:r>
                        <a:rPr lang="ne-NP" sz="2000" dirty="0" smtClean="0">
                          <a:cs typeface="Kalimati" pitchFamily="2"/>
                        </a:rPr>
                        <a:t>बजार अनुगमन तथा नियन्त्रण सम्बन्धी कार्य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564353">
                <a:tc>
                  <a:txBody>
                    <a:bodyPr/>
                    <a:lstStyle/>
                    <a:p>
                      <a:endParaRPr lang="en-US" sz="2000" dirty="0" smtClean="0">
                        <a:cs typeface="Kalimati" pitchFamily="2"/>
                      </a:endParaRPr>
                    </a:p>
                    <a:p>
                      <a:endParaRPr lang="en-US" sz="2000" dirty="0" smtClean="0">
                        <a:cs typeface="Kalimati" pitchFamily="2"/>
                      </a:endParaRPr>
                    </a:p>
                    <a:p>
                      <a:r>
                        <a:rPr lang="ne-NP" sz="2000" dirty="0" smtClean="0">
                          <a:cs typeface="Kalimati" pitchFamily="2"/>
                        </a:rPr>
                        <a:t>क्र.सं.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>
                        <a:cs typeface="Kalimati" pitchFamily="2"/>
                      </a:endParaRPr>
                    </a:p>
                    <a:p>
                      <a:r>
                        <a:rPr lang="ne-NP" sz="20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cs typeface="Kalimati" pitchFamily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000" dirty="0" smtClean="0">
                        <a:cs typeface="Kalimati" pitchFamily="2"/>
                      </a:endParaRPr>
                    </a:p>
                    <a:p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906329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खाद्यान्‍न, होटल र अन्य 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४ पटक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906329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२.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औषधि पसल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 पटक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906329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मासु पसल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 पटक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906329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४.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कारबाही संख्या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८ वटा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482617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4506413"/>
              </p:ext>
            </p:extLst>
          </p:nvPr>
        </p:nvGraphicFramePr>
        <p:xfrm>
          <a:off x="457200" y="304800"/>
          <a:ext cx="8229600" cy="6248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66800"/>
                <a:gridCol w="4038600"/>
                <a:gridCol w="3124200"/>
              </a:tblGrid>
              <a:tr h="1186723">
                <a:tc gridSpan="3">
                  <a:txBody>
                    <a:bodyPr/>
                    <a:lstStyle/>
                    <a:p>
                      <a:pPr algn="ctr"/>
                      <a:r>
                        <a:rPr lang="ne-NP" sz="2800" dirty="0" smtClean="0">
                          <a:cs typeface="Kalimati" pitchFamily="2"/>
                        </a:rPr>
                        <a:t>कार्यालय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अनुगमन </a:t>
                      </a:r>
                      <a:r>
                        <a:rPr lang="en-US" sz="2800" baseline="0" dirty="0" smtClean="0">
                          <a:cs typeface="Kalimati" pitchFamily="2"/>
                        </a:rPr>
                        <a:t>(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छड्के</a:t>
                      </a:r>
                      <a:r>
                        <a:rPr lang="en-US" sz="2800" baseline="0" dirty="0" smtClean="0">
                          <a:cs typeface="Kalimati" pitchFamily="2"/>
                        </a:rPr>
                        <a:t>)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294380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क्र.सं.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800" dirty="0" smtClean="0">
                        <a:cs typeface="Kalimati" pitchFamily="2"/>
                      </a:endParaRPr>
                    </a:p>
                    <a:p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  <a:tr h="1580574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१.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हाजिरी रजिष्टर, पोशाकको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छड्के जाँच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५ पटक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  <a:tr h="1186723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२.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संस्था अनुगमन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४ पटक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73076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838200"/>
          <a:ext cx="8534400" cy="5715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14400"/>
                <a:gridCol w="4775200"/>
                <a:gridCol w="2844800"/>
              </a:tblGrid>
              <a:tr h="1303421">
                <a:tc gridSpan="3">
                  <a:txBody>
                    <a:bodyPr/>
                    <a:lstStyle/>
                    <a:p>
                      <a:pPr algn="ctr"/>
                      <a:endParaRPr lang="ne-NP" sz="2400" dirty="0" smtClean="0">
                        <a:cs typeface="Kalimati" pitchFamily="2"/>
                      </a:endParaRPr>
                    </a:p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हवाई उद्धार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421">
                <a:tc>
                  <a:txBody>
                    <a:bodyPr/>
                    <a:lstStyle/>
                    <a:p>
                      <a:endParaRPr lang="ne-NP" sz="2400" dirty="0" smtClean="0">
                        <a:cs typeface="Kalimati" pitchFamily="2"/>
                      </a:endParaRPr>
                    </a:p>
                    <a:p>
                      <a:r>
                        <a:rPr lang="ne-NP" sz="2400" dirty="0" smtClean="0">
                          <a:cs typeface="Kalimati" pitchFamily="2"/>
                        </a:rPr>
                        <a:t>क्र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r>
                        <a:rPr lang="ne-NP" sz="2400" dirty="0" smtClean="0">
                          <a:cs typeface="Kalimati" pitchFamily="2"/>
                        </a:rPr>
                        <a:t>सं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e-NP" sz="2400" dirty="0" smtClean="0">
                        <a:cs typeface="Kalimati" pitchFamily="2"/>
                      </a:endParaRPr>
                    </a:p>
                    <a:p>
                      <a:r>
                        <a:rPr lang="ne-NP" sz="24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e-NP" sz="2400" dirty="0" smtClean="0">
                        <a:cs typeface="Kalimati" pitchFamily="2"/>
                      </a:endParaRPr>
                    </a:p>
                    <a:p>
                      <a:r>
                        <a:rPr lang="ne-NP" sz="2400" dirty="0" smtClean="0">
                          <a:cs typeface="Kalimati" pitchFamily="2"/>
                        </a:rPr>
                        <a:t>आ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r>
                        <a:rPr lang="ne-NP" sz="2400" dirty="0" smtClean="0">
                          <a:cs typeface="Kalimati" pitchFamily="2"/>
                        </a:rPr>
                        <a:t>व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r>
                        <a:rPr lang="ne-NP" sz="2400" dirty="0" smtClean="0">
                          <a:cs typeface="Kalimati" pitchFamily="2"/>
                        </a:rPr>
                        <a:t>२०८०।०८१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4737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800" baseline="0" dirty="0" smtClean="0">
                          <a:cs typeface="Kalimati" pitchFamily="2"/>
                        </a:rPr>
                        <a:t>गर्भवती तथा सुत्केरी महिलाको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 smtClean="0">
                          <a:cs typeface="Kalimati" pitchFamily="2"/>
                        </a:rPr>
                        <a:t>हवाई उद्धार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</a:t>
                      </a:r>
                      <a:r>
                        <a:rPr lang="ne-NP" sz="2800" dirty="0" smtClean="0">
                          <a:cs typeface="Kalimati" pitchFamily="2"/>
                        </a:rPr>
                        <a:t>संख्या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७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421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 smtClean="0">
                          <a:cs typeface="Kalimati" pitchFamily="2"/>
                        </a:rPr>
                        <a:t>विपद्</a:t>
                      </a:r>
                      <a:r>
                        <a:rPr lang="en-US" sz="2800" dirty="0" smtClean="0">
                          <a:cs typeface="Kalimati" pitchFamily="2"/>
                        </a:rPr>
                        <a:t> /</a:t>
                      </a:r>
                      <a:r>
                        <a:rPr lang="ne-NP" sz="2800" dirty="0" smtClean="0">
                          <a:cs typeface="Kalimati" pitchFamily="2"/>
                        </a:rPr>
                        <a:t>दुर्घटना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सम्बन्धी हवाई </a:t>
                      </a:r>
                      <a:r>
                        <a:rPr lang="ne-NP" sz="2800" dirty="0" smtClean="0">
                          <a:cs typeface="Kalimati" pitchFamily="2"/>
                        </a:rPr>
                        <a:t>उद्धार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संख्या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५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580584"/>
              </p:ext>
            </p:extLst>
          </p:nvPr>
        </p:nvGraphicFramePr>
        <p:xfrm>
          <a:off x="685800" y="838201"/>
          <a:ext cx="7924800" cy="579119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14400"/>
                <a:gridCol w="4277710"/>
                <a:gridCol w="2732690"/>
              </a:tblGrid>
              <a:tr h="668920">
                <a:tc gridSpan="3">
                  <a:txBody>
                    <a:bodyPr/>
                    <a:lstStyle/>
                    <a:p>
                      <a:pPr algn="ctr"/>
                      <a:r>
                        <a:rPr lang="ne-NP" sz="2000" dirty="0" smtClean="0">
                          <a:cs typeface="Kalimati" pitchFamily="2"/>
                        </a:rPr>
                        <a:t>राष्ट्रिय</a:t>
                      </a:r>
                      <a:r>
                        <a:rPr lang="ne-NP" sz="2000" baseline="0" dirty="0" smtClean="0">
                          <a:cs typeface="Kalimati" pitchFamily="2"/>
                        </a:rPr>
                        <a:t> परिचयपत्र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cs typeface="Kalimati" panose="00000400000000000000" pitchFamily="2"/>
                      </a:endParaRPr>
                    </a:p>
                  </a:txBody>
                  <a:tcPr/>
                </a:tc>
              </a:tr>
              <a:tr h="1154575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क्र.सं.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000" dirty="0" smtClean="0">
                        <a:cs typeface="Kalimati" pitchFamily="2"/>
                      </a:endParaRPr>
                    </a:p>
                    <a:p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66892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राष्ट्रिय परिचयपत्र दर्ता संख्या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८</a:t>
                      </a:r>
                      <a:r>
                        <a:rPr lang="en-US" sz="2000" dirty="0" smtClean="0">
                          <a:cs typeface="Kalimati" pitchFamily="2"/>
                        </a:rPr>
                        <a:t>,</a:t>
                      </a:r>
                      <a:r>
                        <a:rPr lang="ne-NP" sz="2000" dirty="0" smtClean="0">
                          <a:cs typeface="Kalimati" pitchFamily="2"/>
                        </a:rPr>
                        <a:t>३३५।</a:t>
                      </a:r>
                      <a:r>
                        <a:rPr lang="en-US" sz="2000" dirty="0" smtClean="0">
                          <a:cs typeface="Kalimati" pitchFamily="2"/>
                        </a:rPr>
                        <a:t>-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1649392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२.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cs typeface="Kalimati" pitchFamily="2"/>
                        </a:rPr>
                        <a:t>राष्ट्रिय परिचयपत्र वितरण संख्या</a:t>
                      </a:r>
                      <a:endParaRPr lang="en-US" sz="2000" dirty="0" smtClean="0">
                        <a:cs typeface="Kalimati" pitchFamily="2"/>
                      </a:endParaRPr>
                    </a:p>
                    <a:p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</a:t>
                      </a:r>
                      <a:r>
                        <a:rPr lang="en-US" sz="2000" dirty="0" smtClean="0">
                          <a:cs typeface="Kalimati" pitchFamily="2"/>
                        </a:rPr>
                        <a:t>,</a:t>
                      </a:r>
                      <a:r>
                        <a:rPr lang="ne-NP" sz="2000" dirty="0" smtClean="0">
                          <a:cs typeface="Kalimati" pitchFamily="2"/>
                        </a:rPr>
                        <a:t>१२२।</a:t>
                      </a:r>
                      <a:r>
                        <a:rPr lang="en-US" sz="2000" dirty="0" smtClean="0">
                          <a:cs typeface="Kalimati" pitchFamily="2"/>
                        </a:rPr>
                        <a:t>-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  <a:tr h="1649392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cs typeface="Kalimati" pitchFamily="2"/>
                        </a:rPr>
                        <a:t>राष्ट्रिय परिचयपत्र वितरण हुन बाँकी संख्या</a:t>
                      </a:r>
                      <a:endParaRPr lang="en-US" sz="2000" dirty="0" smtClean="0">
                        <a:cs typeface="Kalimati" pitchFamily="2"/>
                      </a:endParaRPr>
                    </a:p>
                    <a:p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१०</a:t>
                      </a:r>
                      <a:r>
                        <a:rPr lang="en-US" sz="2000" dirty="0" smtClean="0">
                          <a:cs typeface="Kalimati" pitchFamily="2"/>
                        </a:rPr>
                        <a:t>,</a:t>
                      </a:r>
                      <a:r>
                        <a:rPr lang="ne-NP" sz="2000" dirty="0" smtClean="0">
                          <a:cs typeface="Kalimati" pitchFamily="2"/>
                        </a:rPr>
                        <a:t>०००।</a:t>
                      </a:r>
                      <a:r>
                        <a:rPr lang="en-US" sz="2000" dirty="0" smtClean="0">
                          <a:cs typeface="Kalimati" pitchFamily="2"/>
                        </a:rPr>
                        <a:t>–</a:t>
                      </a:r>
                      <a:r>
                        <a:rPr lang="ne-NP" sz="2000" dirty="0" smtClean="0">
                          <a:cs typeface="Kalimati" pitchFamily="2"/>
                        </a:rPr>
                        <a:t> </a:t>
                      </a:r>
                      <a:r>
                        <a:rPr lang="en-US" sz="2000" dirty="0" smtClean="0">
                          <a:cs typeface="Kalimati" pitchFamily="2"/>
                        </a:rPr>
                        <a:t>(</a:t>
                      </a:r>
                      <a:r>
                        <a:rPr lang="ne-NP" sz="2000" dirty="0" smtClean="0">
                          <a:cs typeface="Kalimati" pitchFamily="2"/>
                        </a:rPr>
                        <a:t> अघिल्लो आर्थिक</a:t>
                      </a:r>
                      <a:r>
                        <a:rPr lang="ne-NP" sz="2000" baseline="0" dirty="0" smtClean="0">
                          <a:cs typeface="Kalimati" pitchFamily="2"/>
                        </a:rPr>
                        <a:t> वर्षको समेत </a:t>
                      </a:r>
                      <a:r>
                        <a:rPr lang="en-US" sz="2000" dirty="0" smtClean="0">
                          <a:cs typeface="Kalimati" pitchFamily="2"/>
                        </a:rPr>
                        <a:t>)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785785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74889651"/>
              </p:ext>
            </p:extLst>
          </p:nvPr>
        </p:nvGraphicFramePr>
        <p:xfrm>
          <a:off x="381000" y="228600"/>
          <a:ext cx="8534399" cy="62684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33400"/>
                <a:gridCol w="1859422"/>
                <a:gridCol w="2483978"/>
                <a:gridCol w="2540949"/>
                <a:gridCol w="1116650"/>
              </a:tblGrid>
              <a:tr h="609600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cs typeface="Kalimati" panose="00000400000000000000" pitchFamily="2"/>
                        </a:rPr>
                        <a:t>खर्चको विवरण</a:t>
                      </a:r>
                      <a:r>
                        <a:rPr lang="en-US" sz="2000" b="1" dirty="0" smtClean="0">
                          <a:effectLst/>
                          <a:cs typeface="Kalimati" panose="00000400000000000000" pitchFamily="2"/>
                        </a:rPr>
                        <a:t>   </a:t>
                      </a:r>
                      <a:r>
                        <a:rPr lang="ne-NP" sz="2000" b="1" dirty="0" smtClean="0">
                          <a:effectLst/>
                          <a:cs typeface="Kalimati" panose="00000400000000000000" pitchFamily="2"/>
                        </a:rPr>
                        <a:t>आ.व. २०८०/०८१</a:t>
                      </a:r>
                      <a:endParaRPr lang="en-US" sz="20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400" b="1" dirty="0">
                          <a:effectLst/>
                          <a:cs typeface="Kalimati" panose="00000400000000000000" pitchFamily="2"/>
                        </a:rPr>
                        <a:t>सि.नं.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>
                          <a:effectLst/>
                          <a:cs typeface="Kalimati" panose="00000400000000000000" pitchFamily="2"/>
                        </a:rPr>
                        <a:t>शिर्षक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>
                          <a:effectLst/>
                          <a:cs typeface="Kalimati" panose="00000400000000000000" pitchFamily="2"/>
                        </a:rPr>
                        <a:t>कुल बजेट 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>
                          <a:effectLst/>
                          <a:cs typeface="Kalimati" panose="00000400000000000000" pitchFamily="2"/>
                        </a:rPr>
                        <a:t>खर्च रकम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400" b="1" dirty="0">
                          <a:effectLst/>
                          <a:cs typeface="Kalimati" panose="00000400000000000000" pitchFamily="2"/>
                        </a:rPr>
                        <a:t>१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चालु खर्च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२९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६४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३५०।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११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३६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८४९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०७।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९२</a:t>
                      </a:r>
                      <a:r>
                        <a:rPr lang="en-US" sz="2000" dirty="0" smtClean="0">
                          <a:effectLst/>
                          <a:cs typeface="Kalimati" panose="00000400000000000000" pitchFamily="2"/>
                        </a:rPr>
                        <a:t>.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०४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400" b="1" dirty="0">
                          <a:effectLst/>
                          <a:cs typeface="Kalimati" panose="00000400000000000000" pitchFamily="2"/>
                        </a:rPr>
                        <a:t>२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पूँजीगत </a:t>
                      </a: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खर्च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१४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००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०००।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१३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९१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९१४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९५।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2000" dirty="0" smtClean="0">
                          <a:effectLst/>
                          <a:cs typeface="Kalimati" panose="00000400000000000000" pitchFamily="2"/>
                        </a:rPr>
                        <a:t>.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४२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400" b="1" dirty="0">
                          <a:effectLst/>
                          <a:cs typeface="Kalimati" panose="00000400000000000000" pitchFamily="2"/>
                        </a:rPr>
                        <a:t>३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कार्यसंचालन कोष</a:t>
                      </a: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(</a:t>
                      </a: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विविध</a:t>
                      </a:r>
                      <a:r>
                        <a:rPr lang="en-US" sz="2000" dirty="0">
                          <a:effectLst/>
                          <a:cs typeface="Kalimati" panose="00000400000000000000" pitchFamily="2"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२५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३७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६१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७९१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८३।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२०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८९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९२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३३३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३५।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anose="00000400000000000000" pitchFamily="2"/>
                        </a:rPr>
                        <a:t> 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८२</a:t>
                      </a:r>
                      <a:r>
                        <a:rPr lang="en-US" sz="2000" dirty="0" smtClean="0">
                          <a:effectLst/>
                          <a:cs typeface="Kalimati" panose="00000400000000000000" pitchFamily="2"/>
                        </a:rPr>
                        <a:t>.</a:t>
                      </a:r>
                      <a:r>
                        <a:rPr lang="ne-NP" sz="2000" dirty="0" smtClean="0">
                          <a:effectLst/>
                          <a:cs typeface="Kalimati" panose="00000400000000000000" pitchFamily="2"/>
                        </a:rPr>
                        <a:t>३५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200" b="1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४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सवारी दुर्घटना</a:t>
                      </a:r>
                      <a:r>
                        <a:rPr lang="ne-NP" sz="1800" baseline="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 मृतक बीमा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२८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५७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५००।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२८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५०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०००।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७३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681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200" b="1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५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बैदेशिक मृतक रकम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१५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३५९।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१५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३५९।</a:t>
                      </a:r>
                      <a:r>
                        <a:rPr lang="en-US" sz="1800" dirty="0" smtClean="0">
                          <a:effectLst/>
                          <a:latin typeface="+mn-lt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१००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681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200" b="1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६</a:t>
                      </a:r>
                      <a:endParaRPr lang="en-US" sz="12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जिल्ला विपद् व्यवस्थापन कोष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४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२३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२४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८६६।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९९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५०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,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०००।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-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४७</a:t>
                      </a:r>
                      <a:r>
                        <a:rPr lang="en-US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.</a:t>
                      </a:r>
                      <a:r>
                        <a:rPr lang="ne-NP" sz="1800" dirty="0" smtClean="0">
                          <a:effectLst/>
                          <a:latin typeface="Calibri"/>
                          <a:ea typeface="Times New Roman"/>
                          <a:cs typeface="Kalimati" panose="00000400000000000000" pitchFamily="2"/>
                        </a:rPr>
                        <a:t>१३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695237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082" y="1447800"/>
            <a:ext cx="6417036" cy="4572000"/>
          </a:xfrm>
        </p:spPr>
      </p:pic>
    </p:spTree>
    <p:extLst>
      <p:ext uri="{BB962C8B-B14F-4D97-AF65-F5344CB8AC3E}">
        <p14:creationId xmlns:p14="http://schemas.microsoft.com/office/powerpoint/2010/main" val="529274906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e-NP" dirty="0" smtClean="0">
                <a:cs typeface="Kalimati" pitchFamily="2"/>
              </a:rPr>
              <a:t>मुआब्जा वितरण</a:t>
            </a:r>
            <a:endParaRPr lang="en-US" dirty="0">
              <a:cs typeface="Kalimati" pitchFamily="2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799" y="1524000"/>
          <a:ext cx="8534402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200"/>
                <a:gridCol w="2702560"/>
                <a:gridCol w="2196818"/>
                <a:gridCol w="2147968"/>
                <a:gridCol w="775856"/>
              </a:tblGrid>
              <a:tr h="1522556">
                <a:tc>
                  <a:txBody>
                    <a:bodyPr/>
                    <a:lstStyle/>
                    <a:p>
                      <a:endParaRPr lang="ne-NP" dirty="0" smtClean="0">
                        <a:cs typeface="Kalimati" pitchFamily="2"/>
                      </a:endParaRPr>
                    </a:p>
                    <a:p>
                      <a:r>
                        <a:rPr lang="ne-NP" dirty="0" smtClean="0">
                          <a:cs typeface="Kalimati" pitchFamily="2"/>
                        </a:rPr>
                        <a:t>क्र</a:t>
                      </a:r>
                      <a:r>
                        <a:rPr lang="en-US" dirty="0" smtClean="0">
                          <a:cs typeface="Kalimati" pitchFamily="2"/>
                        </a:rPr>
                        <a:t>.</a:t>
                      </a:r>
                      <a:r>
                        <a:rPr lang="ne-NP" dirty="0" smtClean="0">
                          <a:cs typeface="Kalimati" pitchFamily="2"/>
                        </a:rPr>
                        <a:t>सं</a:t>
                      </a:r>
                      <a:r>
                        <a:rPr lang="en-US" dirty="0" smtClean="0">
                          <a:cs typeface="Kalimati" pitchFamily="2"/>
                        </a:rPr>
                        <a:t>.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b="1" dirty="0" smtClean="0">
                        <a:effectLst/>
                        <a:cs typeface="Kalimati" panose="00000400000000000000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cs typeface="Kalimati" panose="00000400000000000000" pitchFamily="2"/>
                        </a:rPr>
                        <a:t>शिर्षक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b="1" dirty="0" smtClean="0">
                        <a:effectLst/>
                        <a:cs typeface="Kalimati" panose="00000400000000000000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cs typeface="Kalimati" panose="00000400000000000000" pitchFamily="2"/>
                        </a:rPr>
                        <a:t>कुल </a:t>
                      </a:r>
                      <a:r>
                        <a:rPr lang="ne-NP" sz="2000" b="1" dirty="0">
                          <a:effectLst/>
                          <a:cs typeface="Kalimati" panose="00000400000000000000" pitchFamily="2"/>
                        </a:rPr>
                        <a:t>बजेट 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e-NP" sz="2000" b="1" dirty="0" smtClean="0">
                        <a:effectLst/>
                        <a:cs typeface="Kalimati" panose="00000400000000000000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cs typeface="Kalimati" panose="00000400000000000000" pitchFamily="2"/>
                        </a:rPr>
                        <a:t>खर्च </a:t>
                      </a:r>
                      <a:r>
                        <a:rPr lang="ne-NP" sz="2000" b="1" dirty="0">
                          <a:effectLst/>
                          <a:cs typeface="Kalimati" panose="00000400000000000000" pitchFamily="2"/>
                        </a:rPr>
                        <a:t>रकम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b="1" dirty="0" smtClean="0">
                          <a:effectLst/>
                          <a:latin typeface="+mn-lt"/>
                          <a:ea typeface="+mn-ea"/>
                          <a:cs typeface="Kalimati" panose="00000400000000000000" pitchFamily="2"/>
                        </a:rPr>
                        <a:t>प्रतिशत</a:t>
                      </a:r>
                      <a:endParaRPr lang="en-US" sz="1800" b="1" dirty="0">
                        <a:effectLst/>
                        <a:latin typeface="Calibri"/>
                        <a:ea typeface="Times New Roman"/>
                        <a:cs typeface="Kalimati" panose="00000400000000000000" pitchFamily="2"/>
                      </a:endParaRPr>
                    </a:p>
                  </a:txBody>
                  <a:tcPr marL="68580" marR="68580" marT="0" marB="0"/>
                </a:tc>
              </a:tr>
              <a:tr h="910281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रेंगिल</a:t>
                      </a:r>
                      <a:r>
                        <a:rPr lang="ne-NP" baseline="0" dirty="0" smtClean="0">
                          <a:cs typeface="Kalimati" pitchFamily="2"/>
                        </a:rPr>
                        <a:t> जग्गा  मुआब्जा वितरण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०४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०००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०४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०००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१००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954893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फुकोट कर्णाली हाइड्रो मुआब्जा वितरण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०५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९५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६७९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८१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७७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४५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५९९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८१</a:t>
                      </a:r>
                    </a:p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973135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३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dirty="0" smtClean="0">
                          <a:cs typeface="Kalimati" pitchFamily="2"/>
                        </a:rPr>
                        <a:t>रेंगिल</a:t>
                      </a:r>
                      <a:r>
                        <a:rPr lang="ne-NP" baseline="0" dirty="0" smtClean="0">
                          <a:cs typeface="Kalimati" pitchFamily="2"/>
                        </a:rPr>
                        <a:t> वोटविरुवा क्षतिपूर्ति वितरण</a:t>
                      </a:r>
                      <a:endParaRPr lang="en-US" dirty="0" smtClean="0">
                        <a:cs typeface="Kalimati" pitchFamily="2"/>
                      </a:endParaRPr>
                    </a:p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१६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४१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०३७</a:t>
                      </a:r>
                      <a:r>
                        <a:rPr lang="en-US" dirty="0" smtClean="0">
                          <a:cs typeface="Kalimati" pitchFamily="2"/>
                        </a:rPr>
                        <a:t>.</a:t>
                      </a:r>
                      <a:r>
                        <a:rPr lang="ne-NP" dirty="0" smtClean="0">
                          <a:cs typeface="Kalimati" pitchFamily="2"/>
                        </a:rPr>
                        <a:t>८०।</a:t>
                      </a:r>
                      <a:r>
                        <a:rPr lang="en-US" dirty="0" smtClean="0">
                          <a:cs typeface="Kalimati" pitchFamily="2"/>
                        </a:rPr>
                        <a:t>-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११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७७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८३१</a:t>
                      </a:r>
                      <a:r>
                        <a:rPr lang="en-US" dirty="0" smtClean="0">
                          <a:cs typeface="Kalimati" pitchFamily="2"/>
                        </a:rPr>
                        <a:t>.</a:t>
                      </a:r>
                      <a:r>
                        <a:rPr lang="ne-NP" dirty="0" smtClean="0">
                          <a:cs typeface="Kalimati" pitchFamily="2"/>
                        </a:rPr>
                        <a:t>०५।</a:t>
                      </a:r>
                      <a:r>
                        <a:rPr lang="en-US" dirty="0" smtClean="0">
                          <a:cs typeface="Kalimati" pitchFamily="2"/>
                        </a:rPr>
                        <a:t>-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७२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973135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४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dirty="0" smtClean="0">
                          <a:cs typeface="Kalimati" pitchFamily="2"/>
                        </a:rPr>
                        <a:t>फुकोट कर्णाली हाइड्रो घर टहरा मुआब्जा वितरण</a:t>
                      </a:r>
                      <a:endParaRPr lang="en-US" dirty="0" smtClean="0">
                        <a:cs typeface="Kalimati" pitchFamily="2"/>
                      </a:endParaRPr>
                    </a:p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०००।</a:t>
                      </a:r>
                      <a:r>
                        <a:rPr lang="en-US" dirty="0" smtClean="0">
                          <a:cs typeface="Kalimati" pitchFamily="2"/>
                        </a:rPr>
                        <a:t>-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dirty="0" smtClean="0">
                          <a:cs typeface="Kalimati" pitchFamily="2"/>
                        </a:rPr>
                        <a:t>१०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</a:t>
                      </a:r>
                      <a:r>
                        <a:rPr lang="en-US" dirty="0" smtClean="0">
                          <a:cs typeface="Kalimati" pitchFamily="2"/>
                        </a:rPr>
                        <a:t>,</a:t>
                      </a:r>
                      <a:r>
                        <a:rPr lang="ne-NP" dirty="0" smtClean="0">
                          <a:cs typeface="Kalimati" pitchFamily="2"/>
                        </a:rPr>
                        <a:t>०००।</a:t>
                      </a:r>
                      <a:r>
                        <a:rPr lang="en-US" dirty="0" smtClean="0">
                          <a:cs typeface="Kalimati" pitchFamily="2"/>
                        </a:rPr>
                        <a:t>-</a:t>
                      </a:r>
                    </a:p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१००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67867290"/>
              </p:ext>
            </p:extLst>
          </p:nvPr>
        </p:nvGraphicFramePr>
        <p:xfrm>
          <a:off x="304800" y="838200"/>
          <a:ext cx="8382000" cy="57617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8944"/>
                <a:gridCol w="4035778"/>
                <a:gridCol w="3337278"/>
              </a:tblGrid>
              <a:tr h="809090">
                <a:tc gridSpan="3">
                  <a:txBody>
                    <a:bodyPr/>
                    <a:lstStyle/>
                    <a:p>
                      <a:endParaRPr lang="ne-NP" sz="2400" dirty="0" smtClean="0">
                        <a:cs typeface="Kalimati" pitchFamily="2"/>
                      </a:endParaRPr>
                    </a:p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विपद् व्यवस्थापन शाखा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8758">
                <a:tc rowSpan="2"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क्र.सं.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कार्य विवरण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765682">
                <a:tc vMerge="1">
                  <a:txBody>
                    <a:bodyPr/>
                    <a:lstStyle/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स्थानीय</a:t>
                      </a:r>
                      <a:r>
                        <a:rPr lang="ne-NP" sz="2400" baseline="0" dirty="0" smtClean="0">
                          <a:cs typeface="Kalimati" pitchFamily="2"/>
                        </a:rPr>
                        <a:t> तहको नाम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400" dirty="0" smtClean="0">
                          <a:cs typeface="Kalimati" pitchFamily="2"/>
                        </a:rPr>
                        <a:t>निजी आवास पूर्ण क्षति रकम वितरण संख्या</a:t>
                      </a:r>
                      <a:endParaRPr lang="en-US" sz="2400" dirty="0" smtClean="0">
                        <a:cs typeface="Kalimati" pitchFamily="2"/>
                      </a:endParaRPr>
                    </a:p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रास्कोट नगरपालिका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१८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तिलागुफा नगरपालिका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१४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३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नरहरिनाथ गाउँपालिका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२३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४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सान्नीत्रिवेणी गाउँपालिका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१७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५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पचालझरना गाउँपालिका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१६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६</a:t>
                      </a:r>
                      <a:r>
                        <a:rPr lang="en-US" sz="2400" dirty="0" smtClean="0">
                          <a:cs typeface="Kalimati" pitchFamily="2"/>
                        </a:rPr>
                        <a:t>.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पलाता गाउँपालिका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२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  <a:tr h="468758">
                <a:tc>
                  <a:txBody>
                    <a:bodyPr/>
                    <a:lstStyle/>
                    <a:p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जम्मा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400" dirty="0" smtClean="0">
                          <a:cs typeface="Kalimati" pitchFamily="2"/>
                        </a:rPr>
                        <a:t>९०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01908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>
            <a:normAutofit fontScale="90000"/>
          </a:bodyPr>
          <a:lstStyle/>
          <a:p>
            <a:pPr lvl="0" algn="ctr"/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dirty="0" smtClean="0">
                <a:cs typeface="Kalimati" panose="00000400000000000000" pitchFamily="2"/>
              </a:rPr>
              <a:t/>
            </a:r>
            <a:br>
              <a:rPr lang="ne-NP" dirty="0" smtClean="0">
                <a:cs typeface="Kalimati" panose="00000400000000000000" pitchFamily="2"/>
              </a:rPr>
            </a:br>
            <a:r>
              <a:rPr lang="ne-NP" sz="3600" dirty="0" smtClean="0">
                <a:cs typeface="Kalimati" panose="00000400000000000000" pitchFamily="2"/>
              </a:rPr>
              <a:t>शान्ति सुरक्षा तथा अपराध नियन्त्रण</a:t>
            </a:r>
            <a:r>
              <a:rPr lang="en-US" sz="3600" dirty="0" smtClean="0">
                <a:cs typeface="Kalimati" panose="00000400000000000000" pitchFamily="2"/>
              </a:rPr>
              <a:t/>
            </a:r>
            <a:br>
              <a:rPr lang="en-US" sz="3600" dirty="0" smtClean="0">
                <a:cs typeface="Kalimati" panose="00000400000000000000" pitchFamily="2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791200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जिल्लाभित्रको शान्ति सुरक्षाको अवस्था सामान्य रहेको, शान्ति सुरक्षामा तत्काल र दीर्घकालीन रुपमा असर पार्ने सुरक्षा चुनौतीहरु सिर्जना हुन नदिइएको।</a:t>
            </a:r>
            <a:endParaRPr lang="en-US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लागु पदार्थको प्रयोग, जुवा तास खेल्न नदिन तथा आवश्यक कानून कारबाही गर्न सम्बन्धित पक्षलाई निर्देशन दिइएको।</a:t>
            </a:r>
            <a:endParaRPr lang="en-US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बजार अनुगमनको क्रममा कर छली लगायतका उपभोग्य नभएका सामग्रीहरु  नियन्त्रणमा लिई आवश्यक कारबाही गरिएको।</a:t>
            </a:r>
            <a:endParaRPr lang="en-US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मानव बेचविखन</a:t>
            </a:r>
            <a:r>
              <a:rPr lang="en-US" dirty="0" smtClean="0">
                <a:cs typeface="Kalimati" panose="00000400000000000000" pitchFamily="2"/>
              </a:rPr>
              <a:t>,</a:t>
            </a:r>
            <a:r>
              <a:rPr lang="ne-NP" dirty="0" smtClean="0">
                <a:cs typeface="Kalimati" panose="00000400000000000000" pitchFamily="2"/>
              </a:rPr>
              <a:t>कालोबजारी</a:t>
            </a:r>
            <a:r>
              <a:rPr lang="en-US" dirty="0" smtClean="0">
                <a:cs typeface="Kalimati" panose="00000400000000000000" pitchFamily="2"/>
              </a:rPr>
              <a:t>,</a:t>
            </a:r>
            <a:r>
              <a:rPr lang="ne-NP" dirty="0" smtClean="0">
                <a:cs typeface="Kalimati" panose="00000400000000000000" pitchFamily="2"/>
              </a:rPr>
              <a:t> बालश्रम, बालबिबाह, छुवाछुत तथा अन्य भेदभाव, बोक्सी जस्ता सामाजिक दुस्कृतिहरु नियन्त्रण गर्न विभिन्न कार्यक्रमहरुको आयोजना तथा प्रचार-प्रसार गरिएको।</a:t>
            </a:r>
            <a:endParaRPr lang="en-US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अन्तर जिल्ला सुरक्षा समितिको बैठकमा सहभागी भएको तथा जिल्ला अन्तरगतको सीमानामा रहेका प्रहरी ईकाइहरुको अनुगमन निरीक्षण गरिएको।</a:t>
            </a: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राजमार्गलाई नियमितरुपमा सञ्चालन हुने वातावरण मिलाइएको।</a:t>
            </a:r>
            <a:endParaRPr lang="en-US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r>
              <a:rPr lang="ne-NP" dirty="0" smtClean="0">
                <a:cs typeface="Kalimati" panose="00000400000000000000" pitchFamily="2"/>
              </a:rPr>
              <a:t>अवै</a:t>
            </a:r>
            <a:r>
              <a:rPr lang="ne-NP" dirty="0" smtClean="0">
                <a:cs typeface="Kalimati"/>
              </a:rPr>
              <a:t>ध हातहतियारको प्रयोग तथा ओसारपसार नियन्त्रण गरिएको।</a:t>
            </a:r>
            <a:endParaRPr lang="ne-NP" dirty="0" smtClean="0">
              <a:cs typeface="Kalimati" panose="00000400000000000000" pitchFamily="2"/>
            </a:endParaRPr>
          </a:p>
          <a:p>
            <a:pPr lvl="0" algn="just">
              <a:lnSpc>
                <a:spcPct val="120000"/>
              </a:lnSpc>
            </a:pPr>
            <a:endParaRPr lang="en-US" dirty="0" smtClean="0">
              <a:cs typeface="Kalimati" panose="00000400000000000000" pitchFamily="2"/>
            </a:endParaRP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pPr lvl="0"/>
            <a:r>
              <a:rPr lang="ne-NP" sz="3200" dirty="0" smtClean="0">
                <a:cs typeface="Kalimati" panose="00000400000000000000" pitchFamily="2"/>
              </a:rPr>
              <a:t/>
            </a:r>
            <a:br>
              <a:rPr lang="ne-NP" sz="3200" dirty="0" smtClean="0">
                <a:cs typeface="Kalimati" panose="00000400000000000000" pitchFamily="2"/>
              </a:rPr>
            </a:br>
            <a:r>
              <a:rPr lang="ne-NP" sz="3200" dirty="0" smtClean="0">
                <a:cs typeface="Kalimati" panose="00000400000000000000" pitchFamily="2"/>
              </a:rPr>
              <a:t>विपद् पूर्वतयारी, उद्दार, राहत र पूनर्स्थापना</a:t>
            </a:r>
            <a:r>
              <a:rPr lang="en-US" sz="2800" dirty="0" smtClean="0">
                <a:cs typeface="Kalimati" panose="00000400000000000000" pitchFamily="2"/>
              </a:rPr>
              <a:t/>
            </a:r>
            <a:br>
              <a:rPr lang="en-US" sz="2800" dirty="0" smtClean="0">
                <a:cs typeface="Kalimati" panose="00000400000000000000" pitchFamily="2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562600"/>
          </a:xfrm>
        </p:spPr>
        <p:txBody>
          <a:bodyPr>
            <a:noAutofit/>
          </a:bodyPr>
          <a:lstStyle/>
          <a:p>
            <a:pPr lvl="1" algn="just">
              <a:lnSpc>
                <a:spcPct val="170000"/>
              </a:lnSpc>
            </a:pPr>
            <a:r>
              <a:rPr lang="ne-NP" sz="1800" dirty="0" smtClean="0">
                <a:cs typeface="Kalimati" panose="00000400000000000000" pitchFamily="2"/>
              </a:rPr>
              <a:t>विपद् व्यवस्थापन समितिको बैठक नियमित भैरहेको, </a:t>
            </a:r>
            <a:r>
              <a:rPr lang="en-US" sz="1800" dirty="0" smtClean="0">
                <a:cs typeface="Kalimati" panose="00000400000000000000" pitchFamily="2"/>
              </a:rPr>
              <a:t>DEOC</a:t>
            </a:r>
            <a:r>
              <a:rPr lang="ne-NP" sz="1800" dirty="0" smtClean="0">
                <a:cs typeface="Kalimati" panose="00000400000000000000" pitchFamily="2"/>
              </a:rPr>
              <a:t> र </a:t>
            </a:r>
            <a:r>
              <a:rPr lang="en-US" sz="1800" dirty="0" smtClean="0">
                <a:cs typeface="Kalimati" panose="00000400000000000000" pitchFamily="2"/>
              </a:rPr>
              <a:t>LEOC</a:t>
            </a:r>
            <a:r>
              <a:rPr lang="ne-NP" sz="1800" dirty="0" smtClean="0">
                <a:cs typeface="Kalimati" panose="00000400000000000000" pitchFamily="2"/>
              </a:rPr>
              <a:t> लाई चलायमान बनाइएको, विपद् पूर्वतयारी तथा प्रतिकार्य योजना निर्माण भई कार्यान्वयन भईरहेको तथा बाढी पहिरोबाट भत्केका घरहरुको आवश्यक कागजात स्थानीय तहबाट झिकाइ कागजातको अध्ययन गरी राहत दिने प्रक्रिया चलिरहेको।</a:t>
            </a:r>
            <a:endParaRPr lang="en-US" sz="1200" dirty="0" smtClean="0">
              <a:cs typeface="Kalimati" panose="00000400000000000000" pitchFamily="2"/>
            </a:endParaRPr>
          </a:p>
          <a:p>
            <a:pPr lvl="1" algn="just">
              <a:lnSpc>
                <a:spcPct val="170000"/>
              </a:lnSpc>
            </a:pPr>
            <a:r>
              <a:rPr lang="ne-NP" sz="1800" dirty="0" smtClean="0">
                <a:cs typeface="Kalimati" panose="00000400000000000000" pitchFamily="2"/>
              </a:rPr>
              <a:t>गर्भवती तथा सुत्केरी महिलालाई राष्ट्रपति महिला उत्थान कार्यक्रम अन्तर्गत हवाई उद्दारद्बारा कर्णाली प्रदेश अस्पताल सुर्खेतमा पुर्याइएको र विपद्</a:t>
            </a:r>
            <a:r>
              <a:rPr lang="en-US" sz="1800" dirty="0" smtClean="0">
                <a:cs typeface="Kalimati" panose="00000400000000000000" pitchFamily="2"/>
              </a:rPr>
              <a:t>/</a:t>
            </a:r>
            <a:r>
              <a:rPr lang="ne-NP" sz="1800" dirty="0" smtClean="0">
                <a:cs typeface="Kalimati" panose="00000400000000000000" pitchFamily="2"/>
              </a:rPr>
              <a:t>दुर्घटनामा परेका घाइतेहरुको हवाई उद्दार गरिएको।</a:t>
            </a:r>
            <a:endParaRPr lang="en-US" sz="1200" dirty="0" smtClean="0">
              <a:cs typeface="Kalimati" panose="00000400000000000000" pitchFamily="2"/>
            </a:endParaRPr>
          </a:p>
          <a:p>
            <a:pPr lvl="1" algn="just">
              <a:lnSpc>
                <a:spcPct val="170000"/>
              </a:lnSpc>
            </a:pPr>
            <a:r>
              <a:rPr lang="ne-NP" sz="1800" dirty="0" smtClean="0">
                <a:cs typeface="Kalimati" panose="00000400000000000000" pitchFamily="2"/>
              </a:rPr>
              <a:t>विपद्‍का घटनाबाट पीडित व्यक्तिहरुलाई राहत वितरणको कार्यक्रम निरन्तर चलिरहेको।</a:t>
            </a:r>
            <a:endParaRPr lang="en-US" sz="1200" dirty="0" smtClean="0">
              <a:cs typeface="Kalimati" panose="00000400000000000000" pitchFamily="2"/>
            </a:endParaRPr>
          </a:p>
          <a:p>
            <a:pPr lvl="1" algn="just">
              <a:lnSpc>
                <a:spcPct val="170000"/>
              </a:lnSpc>
            </a:pPr>
            <a:r>
              <a:rPr lang="ne-NP" sz="1800" dirty="0" smtClean="0">
                <a:cs typeface="Kalimati" panose="00000400000000000000" pitchFamily="2"/>
              </a:rPr>
              <a:t>विपद् फोकल पर्सनलाई विभिन्न कार्यक्रमहरुमा सहभागी गराइएको।</a:t>
            </a:r>
            <a:endParaRPr lang="en-US" sz="1200" dirty="0" smtClean="0">
              <a:cs typeface="Kalimati" panose="00000400000000000000" pitchFamily="2"/>
            </a:endParaRPr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ctr"/>
            <a:r>
              <a:rPr lang="ne-NP" sz="2400" dirty="0" smtClean="0">
                <a:cs typeface="Kalimati" panose="00000400000000000000" pitchFamily="2"/>
              </a:rPr>
              <a:t/>
            </a:r>
            <a:br>
              <a:rPr lang="ne-NP" sz="2400" dirty="0" smtClean="0">
                <a:cs typeface="Kalimati" panose="00000400000000000000" pitchFamily="2"/>
              </a:rPr>
            </a:br>
            <a:r>
              <a:rPr lang="ne-NP" sz="2400" dirty="0" smtClean="0">
                <a:cs typeface="Kalimati" panose="00000400000000000000" pitchFamily="2"/>
              </a:rPr>
              <a:t>जिल्ला प्रशासन कार्यालयबाट गरिएको नवप्रर्वतन कार्यहरुको विवरण</a:t>
            </a:r>
            <a:br>
              <a:rPr lang="ne-NP" sz="2400" dirty="0" smtClean="0">
                <a:cs typeface="Kalimati" panose="00000400000000000000" pitchFamily="2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कार्यालय परिसरमा </a:t>
            </a:r>
            <a:r>
              <a:rPr lang="en-US" sz="2000" dirty="0" smtClean="0">
                <a:cs typeface="Kalimati" panose="00000400000000000000" pitchFamily="2"/>
              </a:rPr>
              <a:t>CCTV </a:t>
            </a:r>
            <a:r>
              <a:rPr lang="ne-NP" sz="2000" dirty="0" smtClean="0">
                <a:cs typeface="Kalimati" panose="00000400000000000000" pitchFamily="2"/>
              </a:rPr>
              <a:t>जडान, प्रमुख जिल्ला अधिकारी कक्षबाट नै कार्यालयको सबै शाखा देखि भइरहेको सेवा प्रवाहको अवलोकन एवम् अनुगमन गर्न सकिने</a:t>
            </a:r>
          </a:p>
          <a:p>
            <a:pPr algn="just"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कार्यालयका गतिवि</a:t>
            </a:r>
            <a:r>
              <a:rPr lang="ne-NP" sz="2000" dirty="0" smtClean="0">
                <a:cs typeface="Kalimati"/>
              </a:rPr>
              <a:t>धिहरु नियमितरुपमा कार्यालयको वेबसाईट तथा फेसबुक मार्फत सार्वजनिक गरिएको</a:t>
            </a:r>
            <a:endParaRPr lang="en-US" sz="2000" dirty="0" smtClean="0">
              <a:cs typeface="Kalimati" panose="00000400000000000000" pitchFamily="2"/>
            </a:endParaRPr>
          </a:p>
          <a:p>
            <a:pPr algn="just"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कार्यालयबाट प्रवाह हुने सेवाको सम्बन्धमा मेसेन्जर, वाटसप, भाइवर लगायतबाट सेवाको सूचना आदानप्रदान गर्ने गरिएको</a:t>
            </a:r>
          </a:p>
          <a:p>
            <a:pPr algn="just"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सूचनाको हक प्रवर्द्धन गर्न सबै कार्यालयहरुमा सूचना अ</a:t>
            </a:r>
            <a:r>
              <a:rPr lang="ne-NP" sz="2000" dirty="0" smtClean="0">
                <a:cs typeface="Kalimati"/>
              </a:rPr>
              <a:t>धिकारी तोक्ने व्यवस्था मिलाइएको</a:t>
            </a:r>
            <a:endParaRPr lang="ne-NP" sz="2000" dirty="0" smtClean="0">
              <a:cs typeface="Kalimati" panose="00000400000000000000" pitchFamily="2"/>
            </a:endParaRPr>
          </a:p>
          <a:p>
            <a:pPr algn="just"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कार्यालय परिसरमा सेवा लिन आएका सेवाग्राहीहरुका लागि प्रतिक्षालय, नागरिक सहायता कक्ष</a:t>
            </a:r>
            <a:r>
              <a:rPr lang="en-US" sz="2000" dirty="0" smtClean="0">
                <a:cs typeface="Kalimati" panose="00000400000000000000" pitchFamily="2"/>
              </a:rPr>
              <a:t>,</a:t>
            </a:r>
            <a:r>
              <a:rPr lang="ne-NP" sz="2000" dirty="0" smtClean="0">
                <a:cs typeface="Kalimati" panose="00000400000000000000" pitchFamily="2"/>
              </a:rPr>
              <a:t> मोवाइल चार्जर, डिसहोम सहितको टेलिभिजन, खानेपानीको व्यवस्था</a:t>
            </a:r>
          </a:p>
          <a:p>
            <a:pPr algn="just">
              <a:lnSpc>
                <a:spcPct val="150000"/>
              </a:lnSpc>
              <a:buNone/>
            </a:pPr>
            <a:endParaRPr lang="en-US" sz="2000" dirty="0" smtClean="0">
              <a:cs typeface="Kalimati" panose="00000400000000000000" pitchFamily="2"/>
            </a:endParaRP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ne-NP" sz="2800" dirty="0" smtClean="0">
                <a:cs typeface="Kalimati" pitchFamily="2"/>
              </a:rPr>
              <a:t>क्रमशः</a:t>
            </a:r>
            <a:endParaRPr lang="en-US" sz="2800" dirty="0">
              <a:cs typeface="Kalimati" pitchFamily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सेवाग्राहीहरु विशेष गरी अपाङ्गता भएका</a:t>
            </a:r>
            <a:r>
              <a:rPr lang="en-US" sz="2000" dirty="0" smtClean="0">
                <a:cs typeface="Kalimati" panose="00000400000000000000" pitchFamily="2"/>
              </a:rPr>
              <a:t>,</a:t>
            </a:r>
            <a:r>
              <a:rPr lang="ne-NP" sz="2000" dirty="0" smtClean="0">
                <a:cs typeface="Kalimati" panose="00000400000000000000" pitchFamily="2"/>
              </a:rPr>
              <a:t>जेष्ठ नागरिक तथा अशक्त महिलाहरुकालागि प्राथमिकतामा राखी सेवा प्रवाह गरिएको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स्थानीय तहसँगको समन्वयमा स्थानीय तहबाट नुन वितरण गर्ने व्यवस्था गरिएको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मुआब्जा निर्</a:t>
            </a:r>
            <a:r>
              <a:rPr lang="ne-NP" sz="2000" dirty="0" smtClean="0">
                <a:cs typeface="Kalimati"/>
              </a:rPr>
              <a:t>धारण समितिबाट </a:t>
            </a:r>
            <a:r>
              <a:rPr lang="ne-NP" sz="2000" dirty="0" smtClean="0">
                <a:cs typeface="Kalimati" panose="00000400000000000000" pitchFamily="2"/>
              </a:rPr>
              <a:t>नेपाल विद्युत प्रा</a:t>
            </a:r>
            <a:r>
              <a:rPr lang="ne-NP" sz="2000" dirty="0" smtClean="0">
                <a:cs typeface="Kalimati"/>
              </a:rPr>
              <a:t>धिकरण</a:t>
            </a:r>
            <a:r>
              <a:rPr lang="en-US" sz="2000" dirty="0" smtClean="0">
                <a:cs typeface="Kalimati"/>
              </a:rPr>
              <a:t>,</a:t>
            </a:r>
            <a:r>
              <a:rPr lang="ne-NP" sz="2000" dirty="0" smtClean="0">
                <a:cs typeface="Kalimati"/>
              </a:rPr>
              <a:t>कालीकोट वितरण केन्द्रको जग्गा प्राप्तिको निर्णय भएको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/>
              </a:rPr>
              <a:t>राष्ट्रिय परिचयपत्र वितरण दर्ता अभियान वडा/वडामा सञ्चालन गरिएको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cs typeface="Kalimati"/>
              </a:rPr>
              <a:t>SEE</a:t>
            </a:r>
            <a:r>
              <a:rPr lang="ne-NP" sz="2000" dirty="0" smtClean="0">
                <a:cs typeface="Kalimati"/>
              </a:rPr>
              <a:t> र कक्षा १२ को परीक्षालाई मर्यादित र अनुशासित बनाउने कार्यको सुरुवात गरिएको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/>
              </a:rPr>
              <a:t>नागरिकता सच्याउनेलाई कानूनी दायरामा ल्याउने कार्यको सुरुवात गरिएको</a:t>
            </a:r>
          </a:p>
          <a:p>
            <a:pPr>
              <a:lnSpc>
                <a:spcPct val="150000"/>
              </a:lnSpc>
              <a:buNone/>
            </a:pPr>
            <a:endParaRPr lang="ne-NP" sz="2000" dirty="0" smtClean="0">
              <a:cs typeface="Kalimati"/>
            </a:endParaRPr>
          </a:p>
          <a:p>
            <a:pPr>
              <a:lnSpc>
                <a:spcPct val="150000"/>
              </a:lnSpc>
            </a:pPr>
            <a:endParaRPr lang="ne-NP" sz="2000" dirty="0" smtClean="0">
              <a:cs typeface="Kalimati" panose="00000400000000000000" pitchFamily="2"/>
            </a:endParaRPr>
          </a:p>
          <a:p>
            <a:endParaRPr lang="en-US" dirty="0">
              <a:cs typeface="Kalimati" pitchFamily="2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e-NP" sz="3200" dirty="0" smtClean="0">
                <a:cs typeface="Kalimati" pitchFamily="2"/>
              </a:rPr>
              <a:t>क्रमशः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कालिका मा</a:t>
            </a:r>
            <a:r>
              <a:rPr lang="en-US" sz="2000" dirty="0" smtClean="0">
                <a:cs typeface="Kalimati" pitchFamily="2"/>
              </a:rPr>
              <a:t>.</a:t>
            </a:r>
            <a:r>
              <a:rPr lang="ne-NP" sz="2000" dirty="0" smtClean="0">
                <a:cs typeface="Kalimati" pitchFamily="2"/>
              </a:rPr>
              <a:t>वि</a:t>
            </a:r>
            <a:r>
              <a:rPr lang="en-US" sz="2000" dirty="0" smtClean="0">
                <a:cs typeface="Kalimati" pitchFamily="2"/>
              </a:rPr>
              <a:t>. </a:t>
            </a:r>
            <a:r>
              <a:rPr lang="ne-NP" sz="2000" dirty="0" smtClean="0">
                <a:cs typeface="Kalimati" pitchFamily="2"/>
              </a:rPr>
              <a:t>पिलिमा विद्यार्थीहरुकोलागि </a:t>
            </a:r>
            <a:r>
              <a:rPr lang="en-US" sz="2000" dirty="0" smtClean="0">
                <a:cs typeface="Kalimati" pitchFamily="2"/>
              </a:rPr>
              <a:t>Motivational Class </a:t>
            </a:r>
            <a:r>
              <a:rPr lang="ne-NP" sz="2000" dirty="0" smtClean="0">
                <a:cs typeface="Kalimati" pitchFamily="2"/>
              </a:rPr>
              <a:t>सञ्चालन गरिएको।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वि</a:t>
            </a:r>
            <a:r>
              <a:rPr lang="ne-NP" sz="2000" dirty="0" smtClean="0">
                <a:cs typeface="Kalimati"/>
              </a:rPr>
              <a:t>धि र प्रक्रिया पुगेको अवस्थामा सेवा प्रवाहलाई छिटो र छरितो बनाइएको।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/>
              </a:rPr>
              <a:t>तिला नदीमा डुबेर वेपत्ता भएका व्यक्तिहरुको शव गोताखोर झिकाई खोजतलास  गरी परिवारलाई जिम्मा लगाइएको।</a:t>
            </a:r>
            <a:endParaRPr lang="en-US" sz="2000" dirty="0">
              <a:cs typeface="Kalimati" pitchFamily="2"/>
            </a:endParaRPr>
          </a:p>
        </p:txBody>
      </p:sp>
    </p:spTree>
  </p:cSld>
  <p:clrMapOvr>
    <a:masterClrMapping/>
  </p:clrMapOvr>
  <p:transition spd="slow">
    <p:split dir="in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e-NP" sz="3200" dirty="0" smtClean="0">
                <a:cs typeface="Kalimati" pitchFamily="2"/>
              </a:rPr>
              <a:t>सेवा प्रवाहमा देखिएका समस्या</a:t>
            </a:r>
            <a:r>
              <a:rPr lang="en-US" sz="3200" dirty="0" smtClean="0">
                <a:cs typeface="Kalimati" pitchFamily="2"/>
              </a:rPr>
              <a:t>/</a:t>
            </a:r>
            <a:r>
              <a:rPr lang="ne-NP" sz="3200" dirty="0" smtClean="0">
                <a:cs typeface="Kalimati" pitchFamily="2"/>
              </a:rPr>
              <a:t>चुनौतीहरु</a:t>
            </a:r>
            <a:endParaRPr lang="en-US" sz="3200" dirty="0">
              <a:cs typeface="Kalimati" pitchFamily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नियमित</a:t>
            </a:r>
            <a:r>
              <a:rPr lang="en-US" sz="2000" dirty="0" smtClean="0">
                <a:cs typeface="Kalimati" panose="00000400000000000000" pitchFamily="2"/>
              </a:rPr>
              <a:t>,</a:t>
            </a:r>
            <a:r>
              <a:rPr lang="ne-NP" sz="2000" dirty="0" smtClean="0">
                <a:cs typeface="Kalimati" panose="00000400000000000000" pitchFamily="2"/>
              </a:rPr>
              <a:t> भरपर्दो तथा गुणस्तरीय विद्युत आपूर्ति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बजेट अभावको कारण विपद्‍बाट प्रभावित लाभग्राहीलाई समयमा रकम भुक्तानी दिन नसकिएको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स्थानीय विपद् व्यवस्थापन समितिबाट वास्तविक लाभग्राहीहरु छनौट हुन नसक्नु</a:t>
            </a:r>
            <a:endParaRPr lang="en-US" sz="2000" dirty="0" smtClean="0">
              <a:cs typeface="Kalimati" panose="00000400000000000000" pitchFamily="2"/>
            </a:endParaRP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सुर्खेतबाट समयमा राहदानी ल्याउनु 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anose="00000400000000000000" pitchFamily="2"/>
              </a:rPr>
              <a:t>मुद्दामा बकपत्रको लागि मानिस उपलब्</a:t>
            </a:r>
            <a:r>
              <a:rPr lang="ne-NP" sz="2000" dirty="0" smtClean="0">
                <a:cs typeface="Kalimati"/>
              </a:rPr>
              <a:t>ध गराउन पत्राचार गर्दा समयमै उपस्थित नहुने तथा जवाफ नआउने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/>
              </a:rPr>
              <a:t>राष्ट्रिय परिचयपत्र कार्ड लिन आउनेको संख्या न्यून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/>
              </a:rPr>
              <a:t>वडा कार्यालयबाट आउने कागजातमा अस्पष्टता  </a:t>
            </a:r>
            <a:endParaRPr lang="ne-NP" sz="2000" dirty="0" smtClean="0">
              <a:cs typeface="Kalimati" panose="00000400000000000000" pitchFamily="2"/>
            </a:endParaRPr>
          </a:p>
          <a:p>
            <a:pPr>
              <a:lnSpc>
                <a:spcPct val="150000"/>
              </a:lnSpc>
              <a:buNone/>
            </a:pPr>
            <a:endParaRPr lang="en-US" sz="20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ne-NP" sz="3200" dirty="0" smtClean="0">
                <a:cs typeface="Kalimati" pitchFamily="2"/>
              </a:rPr>
              <a:t>क्रमशः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रोजगारीमा दरखास्त पेश गर्ने प्रयोजनका लागि उमेर घटाउन/बढाउन खोज्ने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सामाजिक सुरक्षा भत्ता प्राप्‍त गर्नको लागि उमेर बढाउन खोज्ने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बसाईसराइको दुरुपयोग</a:t>
            </a:r>
          </a:p>
          <a:p>
            <a:pPr algn="just"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नागरिकता लगायतका कागजातको सुरक्षा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जिल्ला प्रशासन कार्यालयप्रतिको अ</a:t>
            </a:r>
            <a:r>
              <a:rPr lang="ne-NP" dirty="0" smtClean="0">
                <a:cs typeface="Kalimati"/>
              </a:rPr>
              <a:t>धिक निर्भरता</a:t>
            </a:r>
            <a:endParaRPr lang="ne-NP" dirty="0" smtClean="0">
              <a:cs typeface="Kalimati" panose="00000400000000000000" pitchFamily="2"/>
            </a:endParaRP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नागरिकतामा विवरणहरु आफु खुसी सच्याउने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वडाले गर्ने सिफारिस/प्रमाणितमा विश्‍वसनीयता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वैवाहिक सम्बन्ध बिग्रिएमा नागरिकता बनाउन समस्या</a:t>
            </a:r>
          </a:p>
          <a:p>
            <a:pPr>
              <a:lnSpc>
                <a:spcPct val="150000"/>
              </a:lnSpc>
            </a:pPr>
            <a:r>
              <a:rPr lang="ne-NP" dirty="0" smtClean="0">
                <a:cs typeface="Kalimati" panose="00000400000000000000" pitchFamily="2"/>
              </a:rPr>
              <a:t>व्यक्तिगत घटना दर्ता तोकिएको अवधिमा नगर्ने प्रवृत्ति</a:t>
            </a:r>
            <a:endParaRPr lang="en-US" dirty="0" smtClean="0">
              <a:cs typeface="Kalimati" panose="00000400000000000000" pitchFamily="2"/>
            </a:endParaRPr>
          </a:p>
          <a:p>
            <a:endParaRPr lang="en-US" dirty="0">
              <a:cs typeface="Kalimati" pitchFamily="2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ne-NP" sz="3200" dirty="0" smtClean="0">
                <a:cs typeface="Kalimati"/>
              </a:rPr>
              <a:t>समाधानका उपायहरु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सार्वजनिक सवालहरुमा राजनैतिक  मतैक्यता र अग्रसरता कायम गर्ने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सार्वजनिक सेवा प्रवाहमा सबै सचेत हुनुपर्ने र आम नागरिकलाई सचेत गराउने 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संघीय</a:t>
            </a:r>
            <a:r>
              <a:rPr lang="en-US" sz="2000" dirty="0" smtClean="0">
                <a:cs typeface="Kalimati" pitchFamily="2"/>
              </a:rPr>
              <a:t>,</a:t>
            </a:r>
            <a:r>
              <a:rPr lang="ne-NP" sz="2000" dirty="0" smtClean="0">
                <a:cs typeface="Kalimati" pitchFamily="2"/>
              </a:rPr>
              <a:t> प्रदेश र स्थानीय तहका कार्यालयहरुबिच सहकार्य तथा सहयोगात्मकरुपमा कार्य सम्पादन गर्ने </a:t>
            </a:r>
          </a:p>
          <a:p>
            <a:pPr>
              <a:lnSpc>
                <a:spcPct val="150000"/>
              </a:lnSpc>
            </a:pPr>
            <a:r>
              <a:rPr lang="ne-NP" sz="2000" dirty="0" smtClean="0">
                <a:cs typeface="Kalimati" pitchFamily="2"/>
              </a:rPr>
              <a:t>सार्वजनिक</a:t>
            </a:r>
            <a:r>
              <a:rPr lang="en-US" sz="2000" dirty="0" smtClean="0">
                <a:cs typeface="Kalimati" pitchFamily="2"/>
              </a:rPr>
              <a:t>,</a:t>
            </a:r>
            <a:r>
              <a:rPr lang="ne-NP" sz="2000" dirty="0" smtClean="0">
                <a:cs typeface="Kalimati" pitchFamily="2"/>
              </a:rPr>
              <a:t> निजी र गैर सरकारी क्षेत्रबिचको सहकार्यलाई मजबुत बनाउने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ne-NP" sz="3900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 algn="ctr">
              <a:buNone/>
            </a:pPr>
            <a:r>
              <a:rPr lang="ne-NP" u="sng" dirty="0">
                <a:solidFill>
                  <a:srgbClr val="002060"/>
                </a:solidFill>
                <a:cs typeface="Kalimati" panose="00000400000000000000" pitchFamily="2"/>
              </a:rPr>
              <a:t>प्रस्तुतकर्ता</a:t>
            </a:r>
            <a:endParaRPr lang="en-US" u="sng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 algn="ctr">
              <a:buNone/>
            </a:pPr>
            <a:endParaRPr lang="ne-NP" sz="2200" u="sng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 algn="ctr">
              <a:buNone/>
            </a:pPr>
            <a:r>
              <a:rPr lang="ne-NP" sz="3500" b="1" dirty="0">
                <a:solidFill>
                  <a:srgbClr val="002060"/>
                </a:solidFill>
                <a:cs typeface="Kalimati" panose="00000400000000000000" pitchFamily="2"/>
              </a:rPr>
              <a:t>मुक्ति नन्द रावल</a:t>
            </a:r>
          </a:p>
          <a:p>
            <a:pPr marL="0" indent="0" algn="ctr">
              <a:buNone/>
            </a:pPr>
            <a:r>
              <a:rPr lang="ne-NP" sz="3000" dirty="0">
                <a:solidFill>
                  <a:srgbClr val="002060"/>
                </a:solidFill>
                <a:cs typeface="Kalimati" panose="00000400000000000000" pitchFamily="2"/>
              </a:rPr>
              <a:t>सहायक प्रमुख जिल्ला अधिकारी</a:t>
            </a:r>
            <a:r>
              <a:rPr lang="ne-NP" sz="3500" dirty="0">
                <a:solidFill>
                  <a:srgbClr val="002060"/>
                </a:solidFill>
                <a:cs typeface="Kalimati" panose="00000400000000000000" pitchFamily="2"/>
              </a:rPr>
              <a:t> </a:t>
            </a:r>
          </a:p>
          <a:p>
            <a:pPr marL="0" indent="0" algn="ctr">
              <a:buNone/>
            </a:pPr>
            <a:r>
              <a:rPr lang="ne-NP" sz="3000" dirty="0">
                <a:solidFill>
                  <a:srgbClr val="002060"/>
                </a:solidFill>
                <a:cs typeface="Kalimati" panose="00000400000000000000" pitchFamily="2"/>
              </a:rPr>
              <a:t>कालीकोट</a:t>
            </a:r>
            <a:r>
              <a:rPr lang="ne-NP" sz="3900" dirty="0">
                <a:solidFill>
                  <a:srgbClr val="002060"/>
                </a:solidFill>
                <a:cs typeface="Kalimati" panose="00000400000000000000" pitchFamily="2"/>
              </a:rPr>
              <a:t> </a:t>
            </a:r>
          </a:p>
          <a:p>
            <a:pPr marL="0" indent="0">
              <a:buNone/>
            </a:pPr>
            <a:r>
              <a:rPr lang="ne-NP" sz="3900" dirty="0">
                <a:solidFill>
                  <a:srgbClr val="002060"/>
                </a:solidFill>
                <a:cs typeface="Kalimati" panose="00000400000000000000" pitchFamily="2"/>
              </a:rPr>
              <a:t>			</a:t>
            </a:r>
          </a:p>
          <a:p>
            <a:pPr marL="0" indent="0">
              <a:buNone/>
            </a:pPr>
            <a:endParaRPr lang="ne-NP" sz="3200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>
              <a:buNone/>
            </a:pPr>
            <a:r>
              <a:rPr lang="ne-NP" sz="2400" dirty="0">
                <a:solidFill>
                  <a:srgbClr val="002060"/>
                </a:solidFill>
                <a:cs typeface="Kalimati" panose="00000400000000000000" pitchFamily="2"/>
              </a:rPr>
              <a:t>		</a:t>
            </a:r>
            <a:endParaRPr lang="en-US" sz="2400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 algn="r">
              <a:buNone/>
            </a:pPr>
            <a:r>
              <a:rPr lang="en-US" dirty="0">
                <a:cs typeface="Kalimati" panose="00000400000000000000" pitchFamily="2"/>
              </a:rPr>
              <a:t> </a:t>
            </a:r>
            <a:r>
              <a:rPr lang="ne-NP" dirty="0">
                <a:cs typeface="Kalimati" panose="00000400000000000000" pitchFamily="2"/>
              </a:rPr>
              <a:t>मितिः२०८१।०३।२८ गते</a:t>
            </a:r>
          </a:p>
          <a:p>
            <a:pPr marL="0" indent="0" algn="ctr">
              <a:buNone/>
            </a:pPr>
            <a:endParaRPr lang="en-US" sz="2400" dirty="0">
              <a:solidFill>
                <a:srgbClr val="002060"/>
              </a:solidFill>
              <a:cs typeface="Kalimati" panose="00000400000000000000" pitchFamily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60036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e-NP" dirty="0" smtClean="0">
                <a:cs typeface="Kalimati" pitchFamily="2"/>
              </a:rPr>
              <a:t>तपाई</a:t>
            </a:r>
            <a:r>
              <a:rPr lang="en-US" dirty="0" smtClean="0">
                <a:cs typeface="Kalimati" pitchFamily="2"/>
              </a:rPr>
              <a:t>, </a:t>
            </a:r>
            <a:r>
              <a:rPr lang="ne-NP" dirty="0" smtClean="0">
                <a:cs typeface="Kalimati" pitchFamily="2"/>
              </a:rPr>
              <a:t>हामी हातेमालो गरी अघि बढौं</a:t>
            </a:r>
            <a:r>
              <a:rPr lang="en-US" dirty="0" smtClean="0">
                <a:cs typeface="Kalimati" pitchFamily="2"/>
              </a:rPr>
              <a:t/>
            </a:r>
            <a:br>
              <a:rPr lang="en-US" dirty="0" smtClean="0">
                <a:cs typeface="Kalimati" pitchFamily="2"/>
              </a:rPr>
            </a:br>
            <a:endParaRPr lang="en-US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e-NP" dirty="0" smtClean="0">
                <a:cs typeface="Kalimati" pitchFamily="2"/>
              </a:rPr>
              <a:t>केही जिज्ञासा </a:t>
            </a:r>
            <a:r>
              <a:rPr lang="ne-NP" dirty="0" smtClean="0">
                <a:cs typeface="Kalimati"/>
              </a:rPr>
              <a:t>?</a:t>
            </a:r>
            <a:endParaRPr lang="en-US" dirty="0">
              <a:cs typeface="Kalimati" pitchFamily="2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e-NP" dirty="0" smtClean="0">
                <a:cs typeface="Kalimati"/>
              </a:rPr>
              <a:t>ध</a:t>
            </a:r>
            <a:r>
              <a:rPr lang="ne-NP" dirty="0" smtClean="0">
                <a:cs typeface="Kalimati" pitchFamily="2"/>
              </a:rPr>
              <a:t>न्यवाद</a:t>
            </a:r>
            <a:r>
              <a:rPr lang="en-US" dirty="0" smtClean="0">
                <a:cs typeface="Kalimati" pitchFamily="2"/>
              </a:rPr>
              <a:t> </a:t>
            </a:r>
            <a:r>
              <a:rPr lang="ne-NP" dirty="0" smtClean="0">
                <a:cs typeface="Kalimati" pitchFamily="2"/>
              </a:rPr>
              <a:t>।</a:t>
            </a:r>
            <a:r>
              <a:rPr lang="ne-NP" dirty="0" smtClean="0">
                <a:latin typeface="Annapurna"/>
                <a:cs typeface="Kalimati" pitchFamily="2"/>
              </a:rPr>
              <a:t> </a:t>
            </a:r>
            <a:r>
              <a:rPr lang="ne-NP" dirty="0" smtClean="0">
                <a:latin typeface="Annapurna"/>
                <a:cs typeface="Kalimati"/>
              </a:rPr>
              <a:t> </a:t>
            </a:r>
            <a:r>
              <a:rPr lang="en-US" dirty="0" smtClean="0">
                <a:latin typeface="Annapurna"/>
                <a:cs typeface="Kalimati"/>
              </a:rPr>
              <a:t/>
            </a:r>
            <a:br>
              <a:rPr lang="en-US" dirty="0" smtClean="0">
                <a:latin typeface="Annapurna"/>
                <a:cs typeface="Kalimati"/>
              </a:rPr>
            </a:br>
            <a:endParaRPr lang="en-US" dirty="0">
              <a:cs typeface="Kalimati" pitchFamily="2"/>
            </a:endParaRP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ne-NP" sz="4000" dirty="0" smtClean="0">
                <a:cs typeface="Kalimati" panose="00000400000000000000" pitchFamily="2"/>
              </a:rPr>
              <a:t>प्रस्तुत</a:t>
            </a:r>
            <a:r>
              <a:rPr lang="ne-NP" dirty="0" smtClean="0">
                <a:cs typeface="Kalimati" panose="00000400000000000000" pitchFamily="2"/>
              </a:rPr>
              <a:t>ि</a:t>
            </a:r>
            <a:r>
              <a:rPr lang="ne-NP" sz="4000" dirty="0" smtClean="0">
                <a:cs typeface="Kalimati" panose="00000400000000000000" pitchFamily="2"/>
              </a:rPr>
              <a:t>का विषयहरुः</a:t>
            </a:r>
            <a:endParaRPr lang="en-US" sz="4000" dirty="0">
              <a:cs typeface="Kalimati" panose="00000400000000000000" pitchFamily="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AutoNum type="hindiNumPeriod"/>
            </a:pPr>
            <a:r>
              <a:rPr lang="ne-NP" dirty="0" smtClean="0">
                <a:cs typeface="Kalimati" panose="00000400000000000000" pitchFamily="2"/>
              </a:rPr>
              <a:t>आ.व.२०८०/०८१ मा सम्पादन भएका कार्यहरु</a:t>
            </a:r>
          </a:p>
          <a:p>
            <a:pPr marL="514350" indent="-514350">
              <a:buAutoNum type="hindiNumPeriod"/>
            </a:pPr>
            <a:r>
              <a:rPr lang="ne-NP" dirty="0" smtClean="0">
                <a:cs typeface="Kalimati" panose="00000400000000000000" pitchFamily="2"/>
              </a:rPr>
              <a:t>शान्ति</a:t>
            </a:r>
            <a:r>
              <a:rPr lang="en-US" dirty="0" smtClean="0">
                <a:cs typeface="Kalimati" panose="00000400000000000000" pitchFamily="2"/>
              </a:rPr>
              <a:t>,</a:t>
            </a:r>
            <a:r>
              <a:rPr lang="ne-NP" dirty="0" smtClean="0">
                <a:cs typeface="Kalimati" panose="00000400000000000000" pitchFamily="2"/>
              </a:rPr>
              <a:t>सुरक्षा तथा अपरा</a:t>
            </a:r>
            <a:r>
              <a:rPr lang="ne-NP" dirty="0" smtClean="0">
                <a:cs typeface="Kalimati"/>
              </a:rPr>
              <a:t>ध नियन्त्रण</a:t>
            </a:r>
          </a:p>
          <a:p>
            <a:pPr marL="514350" indent="-514350">
              <a:buAutoNum type="hindiNumPeriod"/>
            </a:pPr>
            <a:r>
              <a:rPr lang="ne-NP" dirty="0" smtClean="0">
                <a:cs typeface="Kalimati"/>
              </a:rPr>
              <a:t>विपद् पुर्व तयारी</a:t>
            </a:r>
            <a:r>
              <a:rPr lang="en-US" dirty="0" smtClean="0">
                <a:cs typeface="Kalimati"/>
              </a:rPr>
              <a:t>,</a:t>
            </a:r>
            <a:r>
              <a:rPr lang="ne-NP" dirty="0" smtClean="0">
                <a:cs typeface="Kalimati"/>
              </a:rPr>
              <a:t>उद्धार</a:t>
            </a:r>
            <a:r>
              <a:rPr lang="en-US" dirty="0" smtClean="0">
                <a:cs typeface="Kalimati"/>
              </a:rPr>
              <a:t>,</a:t>
            </a:r>
            <a:r>
              <a:rPr lang="ne-NP" dirty="0" smtClean="0">
                <a:cs typeface="Kalimati"/>
              </a:rPr>
              <a:t>राहत तथा पुनर्स्थापना</a:t>
            </a:r>
          </a:p>
          <a:p>
            <a:pPr marL="514350" indent="-514350">
              <a:buAutoNum type="hindiNumPeriod"/>
            </a:pPr>
            <a:r>
              <a:rPr lang="ne-NP" dirty="0" smtClean="0">
                <a:cs typeface="Kalimati"/>
              </a:rPr>
              <a:t>जिल्ला प्रशासन कार्यालयबाट गरिएको नवप्रवर्तनात्मक कार्यहरुको विवरण</a:t>
            </a:r>
          </a:p>
          <a:p>
            <a:pPr marL="514350" indent="-514350">
              <a:buAutoNum type="hindiNumPeriod"/>
            </a:pPr>
            <a:r>
              <a:rPr lang="ne-NP" dirty="0" smtClean="0">
                <a:cs typeface="Kalimati"/>
              </a:rPr>
              <a:t>सेवा प्रवाहमा देखिएका समस्याहरु</a:t>
            </a:r>
          </a:p>
          <a:p>
            <a:pPr marL="514350" indent="-514350">
              <a:buAutoNum type="hindiNumPeriod"/>
            </a:pPr>
            <a:r>
              <a:rPr lang="ne-NP" dirty="0" smtClean="0">
                <a:cs typeface="Kalimati"/>
              </a:rPr>
              <a:t>समाधानका उपायहरु</a:t>
            </a:r>
            <a:endParaRPr lang="ne-NP" dirty="0" smtClean="0">
              <a:cs typeface="Kalimati" panose="00000400000000000000" pitchFamily="2"/>
            </a:endParaRPr>
          </a:p>
          <a:p>
            <a:pPr marL="514350" indent="-514350">
              <a:buAutoNum type="hindiNum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0406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ne-NP" sz="2000" dirty="0" smtClean="0">
                <a:cs typeface="Kalimati" panose="00000400000000000000" pitchFamily="2"/>
              </a:rPr>
              <a:t/>
            </a:r>
            <a:br>
              <a:rPr lang="ne-NP" sz="2000" dirty="0" smtClean="0">
                <a:cs typeface="Kalimati" panose="00000400000000000000" pitchFamily="2"/>
              </a:rPr>
            </a:br>
            <a:r>
              <a:rPr lang="ne-NP" sz="2000" dirty="0" smtClean="0">
                <a:cs typeface="Kalimati" panose="00000400000000000000" pitchFamily="2"/>
              </a:rPr>
              <a:t/>
            </a:r>
            <a:br>
              <a:rPr lang="ne-NP" sz="2000" dirty="0" smtClean="0">
                <a:cs typeface="Kalimati" panose="00000400000000000000" pitchFamily="2"/>
              </a:rPr>
            </a:br>
            <a:r>
              <a:rPr lang="ne-NP" sz="2000" dirty="0" smtClean="0">
                <a:cs typeface="Kalimati" panose="00000400000000000000" pitchFamily="2"/>
              </a:rPr>
              <a:t/>
            </a:r>
            <a:br>
              <a:rPr lang="ne-NP" sz="2000" dirty="0" smtClean="0">
                <a:cs typeface="Kalimati" panose="00000400000000000000" pitchFamily="2"/>
              </a:rPr>
            </a:br>
            <a:r>
              <a:rPr lang="ne-NP" sz="2000" dirty="0" smtClean="0">
                <a:cs typeface="Kalimati" panose="00000400000000000000" pitchFamily="2"/>
              </a:rPr>
              <a:t/>
            </a:r>
            <a:br>
              <a:rPr lang="ne-NP" sz="2000" dirty="0" smtClean="0">
                <a:cs typeface="Kalimati" panose="00000400000000000000" pitchFamily="2"/>
              </a:rPr>
            </a:br>
            <a:r>
              <a:rPr lang="ne-NP" sz="2000" dirty="0" smtClean="0">
                <a:cs typeface="Kalimati" panose="00000400000000000000" pitchFamily="2"/>
              </a:rPr>
              <a:t/>
            </a:r>
            <a:br>
              <a:rPr lang="ne-NP" sz="2000" dirty="0" smtClean="0">
                <a:cs typeface="Kalimati" panose="00000400000000000000" pitchFamily="2"/>
              </a:rPr>
            </a:br>
            <a:r>
              <a:rPr lang="ne-NP" sz="2000" dirty="0" smtClean="0">
                <a:cs typeface="Kalimati" panose="00000400000000000000" pitchFamily="2"/>
              </a:rPr>
              <a:t>जिल्ला </a:t>
            </a:r>
            <a:r>
              <a:rPr lang="ne-NP" sz="2000" dirty="0">
                <a:cs typeface="Kalimati" panose="00000400000000000000" pitchFamily="2"/>
              </a:rPr>
              <a:t>प्रशासन कार्यालय, कालीकोटबाट </a:t>
            </a:r>
            <a:br>
              <a:rPr lang="ne-NP" sz="2000" dirty="0">
                <a:cs typeface="Kalimati" panose="00000400000000000000" pitchFamily="2"/>
              </a:rPr>
            </a:br>
            <a:r>
              <a:rPr lang="ne-NP" sz="2000" dirty="0">
                <a:cs typeface="Kalimati" panose="00000400000000000000" pitchFamily="2"/>
              </a:rPr>
              <a:t>आ.व.२०८०।०८१ मा सम्पादन भएका कार्यहरुको विवरण</a:t>
            </a:r>
            <a:endParaRPr lang="en-US" sz="1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05161904"/>
              </p:ext>
            </p:extLst>
          </p:nvPr>
        </p:nvGraphicFramePr>
        <p:xfrm>
          <a:off x="685800" y="1105309"/>
          <a:ext cx="7772400" cy="553572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62000"/>
                <a:gridCol w="4800600"/>
                <a:gridCol w="2209800"/>
              </a:tblGrid>
              <a:tr h="593213">
                <a:tc gridSpan="3"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 प्रशासन शाखा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क्र.सं.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आ.व.२०८०/०८१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१.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संस्था दर्ता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१७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२.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संस्था नवीकरण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३४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३.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संस्था खारेजी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०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४.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विविध सिफारिस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५५६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213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५</a:t>
                      </a:r>
                      <a:r>
                        <a:rPr lang="en-US" sz="2000" b="0" dirty="0" smtClean="0">
                          <a:cs typeface="Kalimati" pitchFamily="2"/>
                        </a:rPr>
                        <a:t>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जिल्ला सुरक्षा समितिको बैठक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२८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95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६</a:t>
                      </a:r>
                      <a:r>
                        <a:rPr lang="en-US" sz="2000" b="0" dirty="0" smtClean="0">
                          <a:cs typeface="Kalimati" pitchFamily="2"/>
                        </a:rPr>
                        <a:t>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जिल्ला विपद व्यवस्थापन समितिको बैठक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४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95"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७</a:t>
                      </a:r>
                      <a:r>
                        <a:rPr lang="en-US" sz="2000" b="0" dirty="0" smtClean="0">
                          <a:cs typeface="Kalimati" pitchFamily="2"/>
                        </a:rPr>
                        <a:t>.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राजमार्ग अवरो</a:t>
                      </a:r>
                      <a:r>
                        <a:rPr lang="ne-NP" sz="2000" b="0" dirty="0" smtClean="0">
                          <a:cs typeface="Kalimati"/>
                        </a:rPr>
                        <a:t>ध</a:t>
                      </a:r>
                      <a:r>
                        <a:rPr lang="ne-NP" sz="2000" b="0" baseline="0" dirty="0" smtClean="0">
                          <a:cs typeface="Kalimati" pitchFamily="2"/>
                        </a:rPr>
                        <a:t> हटाउने जिल्ला समन्वय समितिको बैठक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b="0" dirty="0" smtClean="0">
                          <a:cs typeface="Kalimati" pitchFamily="2"/>
                        </a:rPr>
                        <a:t>२</a:t>
                      </a:r>
                      <a:endParaRPr lang="en-US" sz="2000" b="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528572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ne-NP" dirty="0" smtClean="0">
                <a:cs typeface="Kalimati" pitchFamily="2"/>
              </a:rPr>
              <a:t>क्रमश</a:t>
            </a:r>
            <a:r>
              <a:rPr lang="en-US" dirty="0" smtClean="0"/>
              <a:t>………..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1" y="1143001"/>
          <a:ext cx="8305799" cy="4390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38199"/>
                <a:gridCol w="5410200"/>
                <a:gridCol w="2057400"/>
              </a:tblGrid>
              <a:tr h="761999">
                <a:tc>
                  <a:txBody>
                    <a:bodyPr/>
                    <a:lstStyle/>
                    <a:p>
                      <a:pPr algn="ctr"/>
                      <a:r>
                        <a:rPr lang="ne-NP" sz="2000" dirty="0" smtClean="0">
                          <a:cs typeface="Kalimati" pitchFamily="2"/>
                        </a:rPr>
                        <a:t>क्र</a:t>
                      </a:r>
                      <a:r>
                        <a:rPr lang="en-US" sz="2000" dirty="0" smtClean="0">
                          <a:cs typeface="Kalimati" pitchFamily="2"/>
                        </a:rPr>
                        <a:t>.</a:t>
                      </a:r>
                      <a:r>
                        <a:rPr lang="ne-NP" sz="2000" dirty="0" smtClean="0">
                          <a:cs typeface="Kalimati" pitchFamily="2"/>
                        </a:rPr>
                        <a:t>सं</a:t>
                      </a:r>
                      <a:r>
                        <a:rPr lang="en-US" sz="2000" dirty="0" smtClean="0">
                          <a:cs typeface="Kalimati" pitchFamily="2"/>
                        </a:rPr>
                        <a:t>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e-NP" sz="20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800" b="0" dirty="0" smtClean="0">
                          <a:cs typeface="Kalimati" pitchFamily="2"/>
                        </a:rPr>
                        <a:t>आ.व.२०८०/०८१</a:t>
                      </a:r>
                      <a:endParaRPr lang="en-US" sz="1800" b="0" dirty="0" smtClean="0">
                        <a:cs typeface="Kalimati" pitchFamily="2"/>
                      </a:endParaRPr>
                    </a:p>
                    <a:p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539516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८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cs typeface="Kalimati" pitchFamily="2"/>
                        </a:rPr>
                        <a:t>DEOC </a:t>
                      </a:r>
                      <a:r>
                        <a:rPr lang="ne-NP" dirty="0" smtClean="0">
                          <a:cs typeface="Kalimati" pitchFamily="2"/>
                        </a:rPr>
                        <a:t>र</a:t>
                      </a:r>
                      <a:r>
                        <a:rPr lang="en-US" baseline="0" dirty="0" smtClean="0">
                          <a:cs typeface="Kalimati" pitchFamily="2"/>
                        </a:rPr>
                        <a:t> LEOC</a:t>
                      </a:r>
                      <a:r>
                        <a:rPr lang="ne-NP" baseline="0" dirty="0" smtClean="0">
                          <a:cs typeface="Kalimati" pitchFamily="2"/>
                        </a:rPr>
                        <a:t> समन्वय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४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931221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९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जिल्ला विपद् व्यवस्थापन क्षेत्रमा क्रियाशील सरकारी</a:t>
                      </a:r>
                      <a:r>
                        <a:rPr lang="ne-NP" baseline="0" dirty="0" smtClean="0">
                          <a:cs typeface="Kalimati" pitchFamily="2"/>
                        </a:rPr>
                        <a:t> तथा गैर सरकारी निकायहरुसँग समन्वय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539516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१०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सूचना अ</a:t>
                      </a:r>
                      <a:r>
                        <a:rPr lang="ne-NP" sz="1800" b="0" dirty="0" smtClean="0">
                          <a:cs typeface="Kalimati" pitchFamily="2"/>
                        </a:rPr>
                        <a:t>धिकारी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४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539516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११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नियमित स्टाफ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539516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सीमावर्ती जिल्लाहरुसँग अन्तर जिल्ला समन्वय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  <a:tr h="539516"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१३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कार्यालय</a:t>
                      </a:r>
                      <a:r>
                        <a:rPr lang="ne-NP" baseline="0" dirty="0" smtClean="0">
                          <a:cs typeface="Kalimati" pitchFamily="2"/>
                        </a:rPr>
                        <a:t> प्रमुखको बैठक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dirty="0" smtClean="0">
                          <a:cs typeface="Kalimati" pitchFamily="2"/>
                        </a:rPr>
                        <a:t>१२</a:t>
                      </a:r>
                      <a:endParaRPr lang="en-US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e-NP" sz="3200" dirty="0" smtClean="0">
                <a:cs typeface="Kalimati" pitchFamily="2"/>
              </a:rPr>
              <a:t>जिल्ला प्रशासन कार्यालय, कालीकोटको स्वीकृत दरबन्दी </a:t>
            </a:r>
            <a:endParaRPr lang="en-US" sz="3200" dirty="0">
              <a:cs typeface="Kalimati" pitchFamily="2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07956008"/>
              </p:ext>
            </p:extLst>
          </p:nvPr>
        </p:nvGraphicFramePr>
        <p:xfrm>
          <a:off x="0" y="1371599"/>
          <a:ext cx="8991600" cy="5486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1910"/>
                <a:gridCol w="4617491"/>
                <a:gridCol w="1424451"/>
                <a:gridCol w="1020089"/>
                <a:gridCol w="1047659"/>
              </a:tblGrid>
              <a:tr h="15095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cs typeface="Kalimati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 smtClean="0">
                          <a:effectLst/>
                          <a:cs typeface="Kalimati" pitchFamily="2"/>
                        </a:rPr>
                        <a:t>सि.नं</a:t>
                      </a:r>
                      <a:r>
                        <a:rPr lang="ne-NP" sz="2400" dirty="0">
                          <a:effectLst/>
                          <a:cs typeface="Kalimati" pitchFamily="2"/>
                        </a:rPr>
                        <a:t>.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cs typeface="Kalimati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 smtClean="0">
                          <a:effectLst/>
                          <a:cs typeface="Kalimati" pitchFamily="2"/>
                        </a:rPr>
                        <a:t>पद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cs typeface="Kalimati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 smtClean="0">
                          <a:effectLst/>
                          <a:cs typeface="Kalimati" pitchFamily="2"/>
                        </a:rPr>
                        <a:t>दरवन्दी </a:t>
                      </a:r>
                      <a:r>
                        <a:rPr lang="ne-NP" sz="2400" dirty="0">
                          <a:effectLst/>
                          <a:cs typeface="Kalimati" pitchFamily="2"/>
                        </a:rPr>
                        <a:t>संख्या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cs typeface="Kalimati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400" dirty="0" smtClean="0">
                          <a:effectLst/>
                          <a:cs typeface="Kalimati" pitchFamily="2"/>
                        </a:rPr>
                        <a:t>पदपूर्ति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  <a:cs typeface="Kalimati" pitchFamily="2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cs typeface="Kalimati" pitchFamily="2"/>
                        </a:rPr>
                        <a:t>कैफियत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१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प्रमुख जिल्ला अधिकारी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   (</a:t>
                      </a:r>
                      <a:r>
                        <a:rPr lang="ne-NP" sz="2000" dirty="0">
                          <a:effectLst/>
                          <a:cs typeface="Kalimati" pitchFamily="2"/>
                        </a:rPr>
                        <a:t>रा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.</a:t>
                      </a:r>
                      <a:r>
                        <a:rPr lang="ne-NP" sz="2000" dirty="0">
                          <a:effectLst/>
                          <a:cs typeface="Kalimati" pitchFamily="2"/>
                        </a:rPr>
                        <a:t>प</a:t>
                      </a:r>
                      <a:r>
                        <a:rPr lang="en-US" sz="2000" dirty="0" smtClean="0">
                          <a:effectLst/>
                          <a:cs typeface="Kalimati" pitchFamily="2"/>
                        </a:rPr>
                        <a:t>.</a:t>
                      </a:r>
                      <a:r>
                        <a:rPr lang="ne-NP" sz="2000" dirty="0" smtClean="0">
                          <a:effectLst/>
                          <a:cs typeface="Kalimati" pitchFamily="2"/>
                        </a:rPr>
                        <a:t>द्वितीय</a:t>
                      </a:r>
                      <a:r>
                        <a:rPr lang="en-US" sz="2000" dirty="0" smtClean="0">
                          <a:effectLst/>
                          <a:cs typeface="Kalimati" pitchFamily="2"/>
                        </a:rPr>
                        <a:t>.)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5098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२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सहायक प्रमुख जिल्ला अधिकारी 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(</a:t>
                      </a:r>
                      <a:r>
                        <a:rPr lang="ne-NP" sz="2000" dirty="0">
                          <a:effectLst/>
                          <a:cs typeface="Kalimati" pitchFamily="2"/>
                        </a:rPr>
                        <a:t>रा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.</a:t>
                      </a:r>
                      <a:r>
                        <a:rPr lang="ne-NP" sz="2000" dirty="0">
                          <a:effectLst/>
                          <a:cs typeface="Kalimati" pitchFamily="2"/>
                        </a:rPr>
                        <a:t>प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.</a:t>
                      </a:r>
                      <a:r>
                        <a:rPr lang="ne-NP" sz="2000" dirty="0">
                          <a:effectLst/>
                          <a:cs typeface="Kalimati" pitchFamily="2"/>
                        </a:rPr>
                        <a:t>तृ.</a:t>
                      </a:r>
                      <a:r>
                        <a:rPr lang="en-US" sz="2000" dirty="0">
                          <a:effectLst/>
                          <a:cs typeface="Kalimati" pitchFamily="2"/>
                        </a:rPr>
                        <a:t>)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३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नायव सुव्वा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४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latin typeface="+mn-lt"/>
                          <a:ea typeface="+mn-ea"/>
                          <a:cs typeface="Kalimati" pitchFamily="2"/>
                        </a:rPr>
                        <a:t>४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४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लेखापाल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१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५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कम्प्युटर अपरेटर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२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२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६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खरिदार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४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latin typeface="+mn-lt"/>
                          <a:ea typeface="+mn-ea"/>
                          <a:cs typeface="Kalimati" pitchFamily="2"/>
                        </a:rPr>
                        <a:t>४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७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हलुका सवारी चालक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१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38834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९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कार्यालय सहयोगी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६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>
                          <a:effectLst/>
                          <a:cs typeface="Kalimati" pitchFamily="2"/>
                        </a:rPr>
                        <a:t>६</a:t>
                      </a:r>
                      <a:endParaRPr lang="en-US" sz="180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highlight>
                            <a:srgbClr val="FFFF00"/>
                          </a:highlight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  <a:tr h="748592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cs typeface="Kalimati" pitchFamily="2"/>
                        </a:rPr>
                        <a:t>जम्मा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२०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 smtClean="0">
                          <a:effectLst/>
                          <a:latin typeface="+mn-lt"/>
                          <a:ea typeface="+mn-ea"/>
                          <a:cs typeface="Kalimati" pitchFamily="2"/>
                        </a:rPr>
                        <a:t>२०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e-NP" sz="2000" dirty="0">
                          <a:effectLst/>
                          <a:cs typeface="Kalimati" pitchFamily="2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Kalimati" pitchFamily="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302487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7669415"/>
              </p:ext>
            </p:extLst>
          </p:nvPr>
        </p:nvGraphicFramePr>
        <p:xfrm>
          <a:off x="457200" y="1066800"/>
          <a:ext cx="8305800" cy="41910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76678"/>
                <a:gridCol w="4460522"/>
                <a:gridCol w="2768600"/>
              </a:tblGrid>
              <a:tr h="698500">
                <a:tc gridSpan="3">
                  <a:txBody>
                    <a:bodyPr/>
                    <a:lstStyle/>
                    <a:p>
                      <a:pPr algn="ctr"/>
                      <a:r>
                        <a:rPr lang="ne-NP" sz="2400" dirty="0" smtClean="0">
                          <a:cs typeface="Kalimati" pitchFamily="2"/>
                        </a:rPr>
                        <a:t>नागरिकता शाखा</a:t>
                      </a:r>
                      <a:endParaRPr lang="en-US" sz="2400" dirty="0">
                        <a:cs typeface="Kalimati" pitchFamily="2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क्र.सं.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0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000" dirty="0" smtClean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वंशजको आधारमा नयाँ नागरिकता वितरण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४७२४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२.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प्रतिलिपि नागरिकता वितरण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६१६१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नावालक परिचयपत्र वितरण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१२२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0"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४</a:t>
                      </a:r>
                      <a:r>
                        <a:rPr lang="en-US" sz="2000" dirty="0" smtClean="0">
                          <a:cs typeface="Kalimati" pitchFamily="2"/>
                        </a:rPr>
                        <a:t>.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नागरिकता रद्द गरिएको संख्या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e-NP" sz="2000" dirty="0" smtClean="0">
                          <a:cs typeface="Kalimati" pitchFamily="2"/>
                        </a:rPr>
                        <a:t>३</a:t>
                      </a:r>
                      <a:endParaRPr lang="en-US" sz="2000" dirty="0">
                        <a:cs typeface="Kalimati" pitchFamily="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614640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91215589"/>
              </p:ext>
            </p:extLst>
          </p:nvPr>
        </p:nvGraphicFramePr>
        <p:xfrm>
          <a:off x="381000" y="914400"/>
          <a:ext cx="8534400" cy="548639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206885"/>
                <a:gridCol w="3793067"/>
                <a:gridCol w="3534448"/>
              </a:tblGrid>
              <a:tr h="1013040">
                <a:tc gridSpan="3">
                  <a:txBody>
                    <a:bodyPr/>
                    <a:lstStyle/>
                    <a:p>
                      <a:pPr algn="ctr"/>
                      <a:r>
                        <a:rPr lang="ne-NP" sz="2800" dirty="0" smtClean="0">
                          <a:cs typeface="Kalimati" pitchFamily="2"/>
                        </a:rPr>
                        <a:t>राहदानी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शाखा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349281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क्र.सं.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कार्यको विवरण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2800" dirty="0" smtClean="0">
                          <a:cs typeface="Kalimati" pitchFamily="2"/>
                        </a:rPr>
                        <a:t>आ.व.२०८०/०८१</a:t>
                      </a:r>
                      <a:endParaRPr lang="en-US" sz="2800" dirty="0" smtClean="0">
                        <a:cs typeface="Kalimati" pitchFamily="2"/>
                      </a:endParaRPr>
                    </a:p>
                    <a:p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  <a:tr h="1013040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१.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राहदानी</a:t>
                      </a:r>
                      <a:r>
                        <a:rPr lang="ne-NP" sz="2800" baseline="0" dirty="0" smtClean="0">
                          <a:cs typeface="Kalimati" pitchFamily="2"/>
                        </a:rPr>
                        <a:t> </a:t>
                      </a:r>
                      <a:r>
                        <a:rPr lang="en-US" sz="2800" baseline="0" dirty="0" smtClean="0">
                          <a:cs typeface="Kalimati" pitchFamily="2"/>
                        </a:rPr>
                        <a:t>Enrollment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१४१८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  <a:tr h="1013040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२.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राहदानी वितरण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१२२०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  <a:tr h="1097998"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३</a:t>
                      </a:r>
                      <a:r>
                        <a:rPr lang="en-US" sz="2800" dirty="0" smtClean="0">
                          <a:cs typeface="Kalimati" pitchFamily="2"/>
                        </a:rPr>
                        <a:t>.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वितरण हुन बाँकी राहदानी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e-NP" sz="2800" dirty="0" smtClean="0">
                          <a:cs typeface="Kalimati" pitchFamily="2"/>
                        </a:rPr>
                        <a:t>१९८</a:t>
                      </a:r>
                      <a:endParaRPr lang="en-US" sz="2800" dirty="0">
                        <a:cs typeface="Kalimati" pitchFamily="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526164"/>
      </p:ext>
    </p:extLst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1235</TotalTime>
  <Words>1545</Words>
  <Application>Microsoft Office PowerPoint</Application>
  <PresentationFormat>On-screen Show (4:3)</PresentationFormat>
  <Paragraphs>487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Equity</vt:lpstr>
      <vt:lpstr>1_Equity</vt:lpstr>
      <vt:lpstr>जिल्ला प्रशासन कार्यालय, कालीकोटबाट  आ.व.२०८०।०८१ मा सम्पादन भएका कार्यहरुको विवरण</vt:lpstr>
      <vt:lpstr>PowerPoint Presentation</vt:lpstr>
      <vt:lpstr>PowerPoint Presentation</vt:lpstr>
      <vt:lpstr>प्रस्तुतिका विषयहरुः</vt:lpstr>
      <vt:lpstr>     जिल्ला प्रशासन कार्यालय, कालीकोटबाट  आ.व.२०८०।०८१ मा सम्पादन भएका कार्यहरुको विवरण</vt:lpstr>
      <vt:lpstr>क्रमश………..</vt:lpstr>
      <vt:lpstr>जिल्ला प्रशासन कार्यालय, कालीकोटको स्वीकृत दरबन्दी </vt:lpstr>
      <vt:lpstr>PowerPoint Presentation</vt:lpstr>
      <vt:lpstr>PowerPoint Presentation</vt:lpstr>
      <vt:lpstr>PowerPoint Presentation</vt:lpstr>
      <vt:lpstr>PowerPoint Presentation</vt:lpstr>
      <vt:lpstr>सवारी साधन</vt:lpstr>
      <vt:lpstr>जिल्ला प्रशासन कार्यालयको जग्गा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मुआब्जा वितरण</vt:lpstr>
      <vt:lpstr>PowerPoint Presentation</vt:lpstr>
      <vt:lpstr>                   शान्ति सुरक्षा तथा अपराध नियन्त्रण </vt:lpstr>
      <vt:lpstr> विपद् पूर्वतयारी, उद्दार, राहत र पूनर्स्थापना </vt:lpstr>
      <vt:lpstr> जिल्ला प्रशासन कार्यालयबाट गरिएको नवप्रर्वतन कार्यहरुको विवरण </vt:lpstr>
      <vt:lpstr>क्रमशः</vt:lpstr>
      <vt:lpstr>क्रमशः</vt:lpstr>
      <vt:lpstr>सेवा प्रवाहमा देखिएका समस्या/चुनौतीहरु</vt:lpstr>
      <vt:lpstr>क्रमशः</vt:lpstr>
      <vt:lpstr>समाधानका उपायहरु</vt:lpstr>
      <vt:lpstr>तपाई, हामी हातेमालो गरी अघि बढौं </vt:lpstr>
      <vt:lpstr>केही जिज्ञासा ?</vt:lpstr>
      <vt:lpstr>धन्यवाद ।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नेपाल सरकार गृह मन्त्रलय प्रदेश सुरक्षा गे</dc:title>
  <dc:creator>Administration</dc:creator>
  <cp:lastModifiedBy>Windows User</cp:lastModifiedBy>
  <cp:revision>536</cp:revision>
  <cp:lastPrinted>2024-07-13T07:12:33Z</cp:lastPrinted>
  <dcterms:created xsi:type="dcterms:W3CDTF">2018-05-19T05:54:13Z</dcterms:created>
  <dcterms:modified xsi:type="dcterms:W3CDTF">2024-07-13T07:12:36Z</dcterms:modified>
</cp:coreProperties>
</file>